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56" r:id="rId3"/>
    <p:sldId id="259" r:id="rId4"/>
    <p:sldId id="257" r:id="rId5"/>
    <p:sldId id="265" r:id="rId6"/>
    <p:sldId id="264" r:id="rId7"/>
    <p:sldId id="266" r:id="rId8"/>
    <p:sldId id="261" r:id="rId9"/>
    <p:sldId id="263"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3C359BB-EE92-40C8-B478-4ECEF8E653AB}">
          <p14:sldIdLst>
            <p14:sldId id="267"/>
            <p14:sldId id="256"/>
            <p14:sldId id="259"/>
            <p14:sldId id="257"/>
            <p14:sldId id="265"/>
            <p14:sldId id="264"/>
            <p14:sldId id="266"/>
          </p14:sldIdLst>
        </p14:section>
        <p14:section name="Untitled Section" id="{1B0016D5-88BE-43B8-B333-E0FF1ACE814A}">
          <p14:sldIdLst>
            <p14:sldId id="261"/>
            <p14:sldId id="2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339"/>
    <a:srgbClr val="4529BD"/>
    <a:srgbClr val="460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79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viewProps" Target="view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presProps" Target="presProps.xml" /><Relationship Id="rId5" Type="http://schemas.openxmlformats.org/officeDocument/2006/relationships/slide" Target="slides/slide4.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C6AF1F0-BB0A-47C3-B70A-4947380A1C3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6AF1F0-BB0A-47C3-B70A-4947380A1C3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6AF1F0-BB0A-47C3-B70A-4947380A1C3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6AF1F0-BB0A-47C3-B70A-4947380A1C3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6AF1F0-BB0A-47C3-B70A-4947380A1C3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6AF1F0-BB0A-47C3-B70A-4947380A1C38}"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6AF1F0-BB0A-47C3-B70A-4947380A1C38}" type="datetimeFigureOut">
              <a:rPr lang="en-US" smtClean="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6AF1F0-BB0A-47C3-B70A-4947380A1C38}" type="datetimeFigureOut">
              <a:rPr lang="en-US" smtClean="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6AF1F0-BB0A-47C3-B70A-4947380A1C38}" type="datetimeFigureOut">
              <a:rPr lang="en-US" smtClean="0"/>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6AF1F0-BB0A-47C3-B70A-4947380A1C38}"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6AF1F0-BB0A-47C3-B70A-4947380A1C38}"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EC764-BDB3-491D-A044-72E077F545E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6AF1F0-BB0A-47C3-B70A-4947380A1C38}" type="datetimeFigureOut">
              <a:rPr lang="en-US" smtClean="0"/>
              <a:t>4/10/2024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EC764-BDB3-491D-A044-72E077F545E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8" Type="http://schemas.openxmlformats.org/officeDocument/2006/relationships/image" Target="../media/image1.jpeg" /><Relationship Id="rId3" Type="http://schemas.openxmlformats.org/officeDocument/2006/relationships/image" Target="../media/image3.jpeg" /><Relationship Id="rId7" Type="http://schemas.openxmlformats.org/officeDocument/2006/relationships/image" Target="../media/image7.png" /><Relationship Id="rId2" Type="http://schemas.openxmlformats.org/officeDocument/2006/relationships/image" Target="../media/image2.jpeg" /><Relationship Id="rId1" Type="http://schemas.openxmlformats.org/officeDocument/2006/relationships/slideLayout" Target="../slideLayouts/slideLayout6.xml" /><Relationship Id="rId6" Type="http://schemas.openxmlformats.org/officeDocument/2006/relationships/image" Target="../media/image6.jpeg" /><Relationship Id="rId5" Type="http://schemas.openxmlformats.org/officeDocument/2006/relationships/image" Target="../media/image5.jpeg" /><Relationship Id="rId4" Type="http://schemas.openxmlformats.org/officeDocument/2006/relationships/image" Target="../media/image4.jpeg" /></Relationships>
</file>

<file path=ppt/slides/_rels/slide6.xml.rels><?xml version="1.0" encoding="UTF-8" standalone="yes"?>
<Relationships xmlns="http://schemas.openxmlformats.org/package/2006/relationships"><Relationship Id="rId8" Type="http://schemas.openxmlformats.org/officeDocument/2006/relationships/image" Target="../media/image1.jpeg" /><Relationship Id="rId3" Type="http://schemas.openxmlformats.org/officeDocument/2006/relationships/image" Target="../media/image9.jpeg" /><Relationship Id="rId7" Type="http://schemas.openxmlformats.org/officeDocument/2006/relationships/image" Target="../media/image13.jpeg" /><Relationship Id="rId2" Type="http://schemas.openxmlformats.org/officeDocument/2006/relationships/image" Target="../media/image8.jpeg" /><Relationship Id="rId1" Type="http://schemas.openxmlformats.org/officeDocument/2006/relationships/slideLayout" Target="../slideLayouts/slideLayout6.xml" /><Relationship Id="rId6" Type="http://schemas.openxmlformats.org/officeDocument/2006/relationships/image" Target="../media/image12.jpeg" /><Relationship Id="rId5" Type="http://schemas.openxmlformats.org/officeDocument/2006/relationships/image" Target="../media/image11.jpeg" /><Relationship Id="rId4" Type="http://schemas.openxmlformats.org/officeDocument/2006/relationships/image" Target="../media/image10.jpeg" /></Relationships>
</file>

<file path=ppt/slides/_rels/slide7.xml.rels><?xml version="1.0" encoding="UTF-8" standalone="yes"?>
<Relationships xmlns="http://schemas.openxmlformats.org/package/2006/relationships"><Relationship Id="rId8" Type="http://schemas.openxmlformats.org/officeDocument/2006/relationships/image" Target="../media/image1.jpeg" /><Relationship Id="rId3" Type="http://schemas.openxmlformats.org/officeDocument/2006/relationships/image" Target="../media/image15.jpeg" /><Relationship Id="rId7" Type="http://schemas.openxmlformats.org/officeDocument/2006/relationships/image" Target="../media/image19.jpeg" /><Relationship Id="rId2" Type="http://schemas.openxmlformats.org/officeDocument/2006/relationships/image" Target="../media/image14.jpeg" /><Relationship Id="rId1" Type="http://schemas.openxmlformats.org/officeDocument/2006/relationships/slideLayout" Target="../slideLayouts/slideLayout6.xml" /><Relationship Id="rId6" Type="http://schemas.openxmlformats.org/officeDocument/2006/relationships/image" Target="../media/image18.jpeg" /><Relationship Id="rId5" Type="http://schemas.openxmlformats.org/officeDocument/2006/relationships/image" Target="../media/image17.jpeg" /><Relationship Id="rId4" Type="http://schemas.openxmlformats.org/officeDocument/2006/relationships/image" Target="../media/image16.jpeg" /></Relationships>
</file>

<file path=ppt/slides/_rels/slide8.xml.rels><?xml version="1.0" encoding="UTF-8" standalone="yes"?>
<Relationships xmlns="http://schemas.openxmlformats.org/package/2006/relationships"><Relationship Id="rId8" Type="http://schemas.openxmlformats.org/officeDocument/2006/relationships/image" Target="../media/image1.jpeg" /><Relationship Id="rId3" Type="http://schemas.openxmlformats.org/officeDocument/2006/relationships/image" Target="../media/image21.jpeg" /><Relationship Id="rId7" Type="http://schemas.openxmlformats.org/officeDocument/2006/relationships/image" Target="../media/image25.jpeg" /><Relationship Id="rId2" Type="http://schemas.openxmlformats.org/officeDocument/2006/relationships/image" Target="../media/image20.jpeg" /><Relationship Id="rId1" Type="http://schemas.openxmlformats.org/officeDocument/2006/relationships/slideLayout" Target="../slideLayouts/slideLayout6.xml" /><Relationship Id="rId6" Type="http://schemas.openxmlformats.org/officeDocument/2006/relationships/image" Target="../media/image24.jpeg" /><Relationship Id="rId5" Type="http://schemas.openxmlformats.org/officeDocument/2006/relationships/image" Target="../media/image23.jpeg" /><Relationship Id="rId4" Type="http://schemas.openxmlformats.org/officeDocument/2006/relationships/image" Target="../media/image22.jpeg" /></Relationships>
</file>

<file path=ppt/slides/_rels/slide9.xml.rels><?xml version="1.0" encoding="UTF-8" standalone="yes"?>
<Relationships xmlns="http://schemas.openxmlformats.org/package/2006/relationships"><Relationship Id="rId8" Type="http://schemas.openxmlformats.org/officeDocument/2006/relationships/image" Target="../media/image1.jpeg" /><Relationship Id="rId3" Type="http://schemas.openxmlformats.org/officeDocument/2006/relationships/image" Target="../media/image27.jpeg" /><Relationship Id="rId7" Type="http://schemas.openxmlformats.org/officeDocument/2006/relationships/image" Target="../media/image31.jpeg" /><Relationship Id="rId2" Type="http://schemas.openxmlformats.org/officeDocument/2006/relationships/image" Target="../media/image26.jpeg" /><Relationship Id="rId1" Type="http://schemas.openxmlformats.org/officeDocument/2006/relationships/slideLayout" Target="../slideLayouts/slideLayout6.xml" /><Relationship Id="rId6" Type="http://schemas.openxmlformats.org/officeDocument/2006/relationships/image" Target="../media/image30.jpeg" /><Relationship Id="rId5" Type="http://schemas.openxmlformats.org/officeDocument/2006/relationships/image" Target="../media/image29.jpeg" /><Relationship Id="rId4" Type="http://schemas.openxmlformats.org/officeDocument/2006/relationships/image" Target="../media/image28.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A3975C3-0611-43E4-0751-1B5A11A8A08A}"/>
              </a:ext>
            </a:extLst>
          </p:cNvPr>
          <p:cNvSpPr txBox="1"/>
          <p:nvPr/>
        </p:nvSpPr>
        <p:spPr>
          <a:xfrm>
            <a:off x="990858" y="5022303"/>
            <a:ext cx="4572000" cy="923330"/>
          </a:xfrm>
          <a:prstGeom prst="rect">
            <a:avLst/>
          </a:prstGeom>
          <a:noFill/>
        </p:spPr>
        <p:txBody>
          <a:bodyPr wrap="square">
            <a:spAutoFit/>
          </a:bodyPr>
          <a:lstStyle/>
          <a:p>
            <a:r>
              <a:rPr lang="en-US" dirty="0"/>
              <a:t>8901 </a:t>
            </a:r>
            <a:r>
              <a:rPr lang="en-US" dirty="0" err="1"/>
              <a:t>sw</a:t>
            </a:r>
            <a:r>
              <a:rPr lang="en-US" dirty="0"/>
              <a:t> 157 </a:t>
            </a:r>
            <a:r>
              <a:rPr lang="en-US" dirty="0" err="1"/>
              <a:t>ave</a:t>
            </a:r>
            <a:r>
              <a:rPr lang="en-US" dirty="0"/>
              <a:t> </a:t>
            </a:r>
            <a:r>
              <a:rPr lang="en-US" dirty="0" err="1"/>
              <a:t>Uni</a:t>
            </a:r>
            <a:r>
              <a:rPr lang="en-US" dirty="0"/>
              <a:t> 16-208</a:t>
            </a:r>
          </a:p>
          <a:p>
            <a:r>
              <a:rPr lang="en-US" dirty="0"/>
              <a:t>Miami FL 33197</a:t>
            </a:r>
          </a:p>
          <a:p>
            <a:r>
              <a:rPr lang="en-US" dirty="0"/>
              <a:t>Tel 786 658 0849</a:t>
            </a:r>
          </a:p>
        </p:txBody>
      </p:sp>
      <p:pic>
        <p:nvPicPr>
          <p:cNvPr id="2" name="Picture 1">
            <a:extLst>
              <a:ext uri="{FF2B5EF4-FFF2-40B4-BE49-F238E27FC236}">
                <a16:creationId xmlns:a16="http://schemas.microsoft.com/office/drawing/2014/main" id="{4BBD0601-E5E7-8CD8-3B2A-F0C4E290B0E1}"/>
              </a:ext>
            </a:extLst>
          </p:cNvPr>
          <p:cNvPicPr>
            <a:picLocks noChangeAspect="1"/>
          </p:cNvPicPr>
          <p:nvPr/>
        </p:nvPicPr>
        <p:blipFill rotWithShape="1">
          <a:blip r:embed="rId2">
            <a:extLst>
              <a:ext uri="{28A0092B-C50C-407E-A947-70E740481C1C}">
                <a14:useLocalDpi xmlns:a14="http://schemas.microsoft.com/office/drawing/2010/main" val="0"/>
              </a:ext>
            </a:extLst>
          </a:blip>
          <a:srcRect l="13004" t="15842" r="14581"/>
          <a:stretch/>
        </p:blipFill>
        <p:spPr>
          <a:xfrm>
            <a:off x="1669774" y="440913"/>
            <a:ext cx="5680766" cy="4520526"/>
          </a:xfrm>
          <a:prstGeom prst="rect">
            <a:avLst/>
          </a:prstGeom>
        </p:spPr>
      </p:pic>
      <p:sp>
        <p:nvSpPr>
          <p:cNvPr id="4" name="TextBox 3">
            <a:extLst>
              <a:ext uri="{FF2B5EF4-FFF2-40B4-BE49-F238E27FC236}">
                <a16:creationId xmlns:a16="http://schemas.microsoft.com/office/drawing/2014/main" id="{D7AFBFE6-26D6-5844-B8C2-D003BB6575EC}"/>
              </a:ext>
            </a:extLst>
          </p:cNvPr>
          <p:cNvSpPr txBox="1"/>
          <p:nvPr/>
        </p:nvSpPr>
        <p:spPr>
          <a:xfrm>
            <a:off x="894521" y="4535100"/>
            <a:ext cx="4764674" cy="461665"/>
          </a:xfrm>
          <a:prstGeom prst="rect">
            <a:avLst/>
          </a:prstGeom>
          <a:noFill/>
        </p:spPr>
        <p:txBody>
          <a:bodyPr wrap="square">
            <a:spAutoFit/>
          </a:bodyPr>
          <a:lstStyle/>
          <a:p>
            <a:r>
              <a:rPr lang="en-US" sz="2400" b="1" dirty="0">
                <a:solidFill>
                  <a:srgbClr val="FF0000"/>
                </a:solidFill>
              </a:rPr>
              <a:t>NEW STORAGE WORLDWIDE </a:t>
            </a:r>
          </a:p>
        </p:txBody>
      </p:sp>
      <p:sp>
        <p:nvSpPr>
          <p:cNvPr id="5" name="Rectangle 4">
            <a:extLst>
              <a:ext uri="{FF2B5EF4-FFF2-40B4-BE49-F238E27FC236}">
                <a16:creationId xmlns:a16="http://schemas.microsoft.com/office/drawing/2014/main" id="{947FCB49-03D5-13E4-AA64-922F5E1084C0}"/>
              </a:ext>
            </a:extLst>
          </p:cNvPr>
          <p:cNvSpPr/>
          <p:nvPr/>
        </p:nvSpPr>
        <p:spPr>
          <a:xfrm>
            <a:off x="2517914" y="6232421"/>
            <a:ext cx="3984486" cy="369332"/>
          </a:xfrm>
          <a:prstGeom prst="rect">
            <a:avLst/>
          </a:prstGeom>
        </p:spPr>
        <p:txBody>
          <a:bodyPr wrap="square">
            <a:spAutoFit/>
          </a:bodyPr>
          <a:lstStyle/>
          <a:p>
            <a:r>
              <a:rPr lang="en-US" dirty="0"/>
              <a:t>Email</a:t>
            </a:r>
            <a:r>
              <a:rPr lang="en-US" b="1" dirty="0"/>
              <a:t>: </a:t>
            </a:r>
            <a:r>
              <a:rPr lang="en-US" b="1" u="sng" dirty="0">
                <a:solidFill>
                  <a:schemeClr val="tx2">
                    <a:lumMod val="60000"/>
                    <a:lumOff val="40000"/>
                  </a:schemeClr>
                </a:solidFill>
              </a:rPr>
              <a:t>s</a:t>
            </a:r>
            <a:r>
              <a:rPr lang="en-US" b="1" u="sng" dirty="0">
                <a:solidFill>
                  <a:srgbClr val="0070C0"/>
                </a:solidFill>
              </a:rPr>
              <a:t>torageworldwide@gmail.com</a:t>
            </a:r>
            <a:endParaRPr lang="en-US" b="1" dirty="0">
              <a:solidFill>
                <a:srgbClr val="0070C0"/>
              </a:solidFill>
            </a:endParaRPr>
          </a:p>
        </p:txBody>
      </p:sp>
    </p:spTree>
    <p:extLst>
      <p:ext uri="{BB962C8B-B14F-4D97-AF65-F5344CB8AC3E}">
        <p14:creationId xmlns:p14="http://schemas.microsoft.com/office/powerpoint/2010/main" val="2898062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4294967295"/>
          </p:nvPr>
        </p:nvSpPr>
        <p:spPr>
          <a:xfrm>
            <a:off x="3276599" y="1676400"/>
            <a:ext cx="4515679" cy="3886200"/>
          </a:xfrm>
        </p:spPr>
        <p:txBody>
          <a:bodyPr>
            <a:normAutofit fontScale="92500" lnSpcReduction="20000"/>
          </a:bodyPr>
          <a:lstStyle/>
          <a:p>
            <a:endParaRPr lang="en-US" dirty="0"/>
          </a:p>
          <a:p>
            <a:r>
              <a:rPr lang="en-US" sz="1800" dirty="0"/>
              <a:t>Structural Steel and Cold Form</a:t>
            </a:r>
          </a:p>
          <a:p>
            <a:r>
              <a:rPr lang="en-US" sz="1800" dirty="0"/>
              <a:t> framing </a:t>
            </a:r>
          </a:p>
          <a:p>
            <a:r>
              <a:rPr lang="en-US" sz="1800" dirty="0"/>
              <a:t>Mezzanines</a:t>
            </a:r>
          </a:p>
          <a:p>
            <a:r>
              <a:rPr lang="en-US" sz="1800" dirty="0"/>
              <a:t>Repairs</a:t>
            </a:r>
          </a:p>
          <a:p>
            <a:r>
              <a:rPr lang="en-US" sz="1800" dirty="0"/>
              <a:t>Hwy System </a:t>
            </a:r>
          </a:p>
          <a:p>
            <a:r>
              <a:rPr lang="en-US" sz="1800" dirty="0"/>
              <a:t>Exterior Units </a:t>
            </a:r>
          </a:p>
          <a:p>
            <a:r>
              <a:rPr lang="en-US" sz="1800" dirty="0"/>
              <a:t>Boat &amp; RV Buildings</a:t>
            </a:r>
          </a:p>
          <a:p>
            <a:r>
              <a:rPr lang="en-US" sz="1800" dirty="0"/>
              <a:t>Display areas / Dummy doors</a:t>
            </a:r>
          </a:p>
          <a:p>
            <a:r>
              <a:rPr lang="en-US" sz="1800" dirty="0"/>
              <a:t>Wind load RUD Commercial RU Doors</a:t>
            </a:r>
          </a:p>
          <a:p>
            <a:r>
              <a:rPr lang="en-US" sz="1800" dirty="0"/>
              <a:t>Sky Lockers</a:t>
            </a:r>
          </a:p>
          <a:p>
            <a:r>
              <a:rPr lang="en-US" sz="1800" dirty="0"/>
              <a:t>Lockers / Sky lockers / Wine Lockers</a:t>
            </a:r>
          </a:p>
          <a:p>
            <a:r>
              <a:rPr lang="en-US" sz="1800" dirty="0"/>
              <a:t>Replacement Doors</a:t>
            </a:r>
          </a:p>
          <a:p>
            <a:r>
              <a:rPr lang="en-US" sz="1800" dirty="0"/>
              <a:t>MASS ( portable units)</a:t>
            </a:r>
          </a:p>
          <a:p>
            <a:endParaRPr lang="en-US" dirty="0"/>
          </a:p>
          <a:p>
            <a:endParaRPr lang="en-US" dirty="0"/>
          </a:p>
        </p:txBody>
      </p:sp>
      <p:sp>
        <p:nvSpPr>
          <p:cNvPr id="12" name="TextBox 11">
            <a:extLst>
              <a:ext uri="{FF2B5EF4-FFF2-40B4-BE49-F238E27FC236}">
                <a16:creationId xmlns:a16="http://schemas.microsoft.com/office/drawing/2014/main" id="{71EC4316-E643-DB8D-0E51-4C29486DE2AA}"/>
              </a:ext>
            </a:extLst>
          </p:cNvPr>
          <p:cNvSpPr txBox="1"/>
          <p:nvPr/>
        </p:nvSpPr>
        <p:spPr>
          <a:xfrm>
            <a:off x="876300" y="816177"/>
            <a:ext cx="4800600" cy="769441"/>
          </a:xfrm>
          <a:prstGeom prst="rect">
            <a:avLst/>
          </a:prstGeom>
          <a:noFill/>
        </p:spPr>
        <p:txBody>
          <a:bodyPr wrap="square" rtlCol="0">
            <a:spAutoFit/>
          </a:bodyPr>
          <a:lstStyle/>
          <a:p>
            <a:r>
              <a:rPr lang="en-US" sz="4400" dirty="0"/>
              <a:t>WHAT WE DO:</a:t>
            </a:r>
          </a:p>
        </p:txBody>
      </p:sp>
      <p:pic>
        <p:nvPicPr>
          <p:cNvPr id="5" name="Picture 4">
            <a:extLst>
              <a:ext uri="{FF2B5EF4-FFF2-40B4-BE49-F238E27FC236}">
                <a16:creationId xmlns:a16="http://schemas.microsoft.com/office/drawing/2014/main" id="{514F2816-646B-B4AF-CABB-EA5B9D289230}"/>
              </a:ext>
            </a:extLst>
          </p:cNvPr>
          <p:cNvPicPr>
            <a:picLocks noChangeAspect="1"/>
          </p:cNvPicPr>
          <p:nvPr/>
        </p:nvPicPr>
        <p:blipFill rotWithShape="1">
          <a:blip r:embed="rId2">
            <a:extLst>
              <a:ext uri="{28A0092B-C50C-407E-A947-70E740481C1C}">
                <a14:useLocalDpi xmlns:a14="http://schemas.microsoft.com/office/drawing/2010/main" val="0"/>
              </a:ext>
            </a:extLst>
          </a:blip>
          <a:srcRect l="8936" t="2711" r="18649" b="6118"/>
          <a:stretch/>
        </p:blipFill>
        <p:spPr>
          <a:xfrm>
            <a:off x="6373091" y="1"/>
            <a:ext cx="2473702" cy="2254002"/>
          </a:xfrm>
          <a:prstGeom prst="rect">
            <a:avLst/>
          </a:prstGeom>
        </p:spPr>
      </p:pic>
      <p:sp>
        <p:nvSpPr>
          <p:cNvPr id="13" name="Rectangle 12">
            <a:extLst>
              <a:ext uri="{FF2B5EF4-FFF2-40B4-BE49-F238E27FC236}">
                <a16:creationId xmlns:a16="http://schemas.microsoft.com/office/drawing/2014/main" id="{646E8E32-9E74-59B6-287E-D85F553CE6C5}"/>
              </a:ext>
            </a:extLst>
          </p:cNvPr>
          <p:cNvSpPr/>
          <p:nvPr/>
        </p:nvSpPr>
        <p:spPr>
          <a:xfrm>
            <a:off x="2844801" y="6041823"/>
            <a:ext cx="3984486" cy="338554"/>
          </a:xfrm>
          <a:prstGeom prst="rect">
            <a:avLst/>
          </a:prstGeom>
        </p:spPr>
        <p:txBody>
          <a:bodyPr wrap="square">
            <a:spAutoFit/>
          </a:bodyPr>
          <a:lstStyle/>
          <a:p>
            <a:r>
              <a:rPr lang="en-US" sz="1600" dirty="0"/>
              <a:t>Email</a:t>
            </a:r>
            <a:r>
              <a:rPr lang="en-US" sz="1600" b="1" dirty="0"/>
              <a:t>:</a:t>
            </a:r>
            <a:r>
              <a:rPr lang="en-US" sz="1600" b="1" dirty="0">
                <a:solidFill>
                  <a:srgbClr val="0070C0"/>
                </a:solidFill>
              </a:rPr>
              <a:t> </a:t>
            </a:r>
            <a:r>
              <a:rPr lang="en-US" sz="1600" b="1" u="sng" dirty="0">
                <a:solidFill>
                  <a:srgbClr val="0070C0"/>
                </a:solidFill>
              </a:rPr>
              <a:t>storageworldwide@gmail.com</a:t>
            </a:r>
            <a:endParaRPr lang="en-US" sz="1600" b="1" dirty="0">
              <a:solidFill>
                <a:srgbClr val="0070C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685800" y="1752600"/>
            <a:ext cx="7696200" cy="37548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j-lt"/>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j-lt"/>
                <a:ea typeface="Calibri" pitchFamily="34" charset="0"/>
                <a:cs typeface="Times New Roman" pitchFamily="18" charset="0"/>
              </a:rPr>
              <a:t>Our company is based on the installation of structural steel ,roll up doors, components for self storage, swing doors , interior hallway systems and replacement of Roll up doors</a:t>
            </a:r>
            <a:r>
              <a:rPr lang="en-US" sz="1400" dirty="0">
                <a:latin typeface="+mj-lt"/>
                <a:ea typeface="Calibri" pitchFamily="34" charset="0"/>
                <a:cs typeface="Times New Roman" pitchFamily="18" charset="0"/>
              </a:rPr>
              <a:t> and</a:t>
            </a:r>
            <a:r>
              <a:rPr kumimoji="0" lang="en-US" sz="1400" b="0" i="0" u="none" strike="noStrike" cap="none" normalizeH="0" baseline="0" dirty="0">
                <a:ln>
                  <a:noFill/>
                </a:ln>
                <a:solidFill>
                  <a:schemeClr val="tx1"/>
                </a:solidFill>
                <a:effectLst/>
                <a:latin typeface="+mj-lt"/>
                <a:ea typeface="Calibri" pitchFamily="34" charset="0"/>
                <a:cs typeface="Times New Roman" pitchFamily="18" charset="0"/>
              </a:rPr>
              <a:t> Mobile Units. Our specializations in mezzanines are most recognized. </a:t>
            </a:r>
            <a:r>
              <a:rPr kumimoji="0" lang="en-US" sz="1400" b="0" i="0" u="none" strike="noStrike" cap="none" normalizeH="0" baseline="0" dirty="0">
                <a:ln>
                  <a:noFill/>
                </a:ln>
                <a:solidFill>
                  <a:srgbClr val="000000"/>
                </a:solidFill>
                <a:effectLst/>
                <a:latin typeface="+mj-lt"/>
                <a:ea typeface="Calibri" pitchFamily="34" charset="0"/>
                <a:cs typeface="Calibri" pitchFamily="34" charset="0"/>
              </a:rPr>
              <a:t>Our entire focus has been on making sure that our company is on its way to be the best it can be.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mj-lt"/>
                <a:ea typeface="Calibri" pitchFamily="34" charset="0"/>
                <a:cs typeface="Calibri" pitchFamily="34" charset="0"/>
              </a:rPr>
              <a:t>New Storage Worldwide has </a:t>
            </a:r>
            <a:r>
              <a:rPr kumimoji="0" lang="en-US" sz="1400" b="0" i="0" u="none" strike="noStrike" cap="none" normalizeH="0" baseline="0" dirty="0">
                <a:ln>
                  <a:noFill/>
                </a:ln>
                <a:solidFill>
                  <a:srgbClr val="000000"/>
                </a:solidFill>
                <a:effectLst/>
                <a:latin typeface="+mj-lt"/>
                <a:ea typeface="Calibri" pitchFamily="34" charset="0"/>
                <a:cs typeface="Calibri" pitchFamily="34" charset="0"/>
              </a:rPr>
              <a:t>had the opportunity to work alongside companies like Janus, U-Haul,  Waikato and many more. We work all around the nation. We have projects near North Carolina, Texas, FL, and Georgia etc, and with our bases in GA, SC and specially here in Florida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j-lt"/>
                <a:ea typeface="Calibri" pitchFamily="34" charset="0"/>
                <a:cs typeface="Calibri" pitchFamily="34" charset="0"/>
              </a:rPr>
              <a:t>Today I am contacting you because we are interested to start working as installers for you. I hope to hear back from you as soon as possible.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j-lt"/>
                <a:ea typeface="Calibri" pitchFamily="34" charset="0"/>
                <a:cs typeface="Calibri" pitchFamily="34" charset="0"/>
              </a:rPr>
              <a:t>You can contact </a:t>
            </a:r>
            <a:r>
              <a:rPr lang="en-US" sz="1400" dirty="0">
                <a:solidFill>
                  <a:srgbClr val="000000"/>
                </a:solidFill>
                <a:latin typeface="+mj-lt"/>
                <a:ea typeface="Calibri" pitchFamily="34" charset="0"/>
                <a:cs typeface="Calibri" pitchFamily="34" charset="0"/>
              </a:rPr>
              <a:t>me</a:t>
            </a:r>
            <a:r>
              <a:rPr kumimoji="0" lang="en-US" sz="1400" b="0" i="0" u="none" strike="noStrike" cap="none" normalizeH="0" baseline="0" dirty="0">
                <a:ln>
                  <a:noFill/>
                </a:ln>
                <a:solidFill>
                  <a:srgbClr val="000000"/>
                </a:solidFill>
                <a:effectLst/>
                <a:latin typeface="+mj-lt"/>
                <a:ea typeface="Calibri" pitchFamily="34" charset="0"/>
                <a:cs typeface="Calibri" pitchFamily="34" charset="0"/>
              </a:rPr>
              <a:t>, </a:t>
            </a:r>
            <a:r>
              <a:rPr lang="en-US" sz="1400" dirty="0">
                <a:solidFill>
                  <a:srgbClr val="000000"/>
                </a:solidFill>
                <a:latin typeface="+mj-lt"/>
                <a:ea typeface="Calibri" pitchFamily="34" charset="0"/>
                <a:cs typeface="Calibri" pitchFamily="34" charset="0"/>
              </a:rPr>
              <a:t>Wilson Vargas</a:t>
            </a:r>
            <a:r>
              <a:rPr kumimoji="0" lang="en-US" sz="1400" b="0" i="0" u="none" strike="noStrike" cap="none" normalizeH="0" baseline="0" dirty="0">
                <a:ln>
                  <a:noFill/>
                </a:ln>
                <a:solidFill>
                  <a:srgbClr val="000000"/>
                </a:solidFill>
                <a:effectLst/>
                <a:latin typeface="+mj-lt"/>
                <a:ea typeface="Calibri" pitchFamily="34" charset="0"/>
                <a:cs typeface="Calibri" pitchFamily="34" charset="0"/>
              </a:rPr>
              <a:t> telephonically at cell: (</a:t>
            </a:r>
            <a:r>
              <a:rPr lang="en-US" sz="1400" dirty="0">
                <a:solidFill>
                  <a:srgbClr val="000000"/>
                </a:solidFill>
                <a:latin typeface="+mj-lt"/>
                <a:ea typeface="Calibri" pitchFamily="34" charset="0"/>
                <a:cs typeface="Calibri" pitchFamily="34" charset="0"/>
              </a:rPr>
              <a:t>786) 65</a:t>
            </a:r>
            <a:r>
              <a:rPr kumimoji="0" lang="en-US" sz="1400" b="0" i="0" u="none" strike="noStrike" cap="none" normalizeH="0" baseline="0" dirty="0">
                <a:ln>
                  <a:noFill/>
                </a:ln>
                <a:solidFill>
                  <a:srgbClr val="000000"/>
                </a:solidFill>
                <a:effectLst/>
                <a:latin typeface="+mj-lt"/>
                <a:ea typeface="Calibri" pitchFamily="34" charset="0"/>
                <a:cs typeface="Calibri" pitchFamily="34" charset="0"/>
              </a:rPr>
              <a:t>80849  or by email </a:t>
            </a:r>
            <a:r>
              <a:rPr kumimoji="0" lang="en-US" sz="1400" b="1" i="0" u="none" strike="noStrike" cap="none" normalizeH="0" baseline="0" dirty="0">
                <a:ln>
                  <a:noFill/>
                </a:ln>
                <a:solidFill>
                  <a:srgbClr val="0070C0"/>
                </a:solidFill>
                <a:effectLst/>
                <a:latin typeface="+mj-lt"/>
                <a:ea typeface="Calibri" pitchFamily="34" charset="0"/>
                <a:cs typeface="Calibri" pitchFamily="34" charset="0"/>
              </a:rPr>
              <a:t>storageworldwide@gmail.com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j-lt"/>
                <a:ea typeface="Calibri" pitchFamily="34" charset="0"/>
                <a:cs typeface="Calibri" pitchFamily="34" charset="0"/>
              </a:rPr>
              <a:t>Thank you for the opportunity!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j-lt"/>
                <a:ea typeface="Calibri" pitchFamily="34" charset="0"/>
                <a:cs typeface="Calibri" pitchFamily="34" charset="0"/>
              </a:rPr>
              <a:t>If you decide to partner with us, you won’t regret it.  </a:t>
            </a:r>
            <a:endParaRPr kumimoji="0" lang="en-US" sz="1400" b="0" i="0" u="none" strike="noStrike" cap="none" normalizeH="0" baseline="0" dirty="0">
              <a:ln>
                <a:noFill/>
              </a:ln>
              <a:solidFill>
                <a:schemeClr val="tx1"/>
              </a:solidFill>
              <a:effectLst/>
              <a:latin typeface="+mj-lt"/>
              <a:cs typeface="Arial" pitchFamily="34" charset="0"/>
            </a:endParaRPr>
          </a:p>
        </p:txBody>
      </p:sp>
      <p:sp>
        <p:nvSpPr>
          <p:cNvPr id="5" name="Title 4"/>
          <p:cNvSpPr>
            <a:spLocks noGrp="1"/>
          </p:cNvSpPr>
          <p:nvPr>
            <p:ph type="title"/>
          </p:nvPr>
        </p:nvSpPr>
        <p:spPr>
          <a:xfrm>
            <a:off x="457200" y="304800"/>
            <a:ext cx="3352800" cy="1143000"/>
          </a:xfrm>
        </p:spPr>
        <p:txBody>
          <a:bodyPr/>
          <a:lstStyle/>
          <a:p>
            <a:r>
              <a:rPr lang="en-US" dirty="0"/>
              <a:t>ABOUT US</a:t>
            </a:r>
          </a:p>
        </p:txBody>
      </p:sp>
      <p:pic>
        <p:nvPicPr>
          <p:cNvPr id="7" name="Picture 6">
            <a:extLst>
              <a:ext uri="{FF2B5EF4-FFF2-40B4-BE49-F238E27FC236}">
                <a16:creationId xmlns:a16="http://schemas.microsoft.com/office/drawing/2014/main" id="{E0346189-8F22-06EA-3093-2D27E3706CD5}"/>
              </a:ext>
            </a:extLst>
          </p:cNvPr>
          <p:cNvPicPr>
            <a:picLocks noChangeAspect="1"/>
          </p:cNvPicPr>
          <p:nvPr/>
        </p:nvPicPr>
        <p:blipFill rotWithShape="1">
          <a:blip r:embed="rId2">
            <a:extLst>
              <a:ext uri="{28A0092B-C50C-407E-A947-70E740481C1C}">
                <a14:useLocalDpi xmlns:a14="http://schemas.microsoft.com/office/drawing/2010/main" val="0"/>
              </a:ext>
            </a:extLst>
          </a:blip>
          <a:srcRect l="8936" t="2711" r="18649" b="6118"/>
          <a:stretch/>
        </p:blipFill>
        <p:spPr>
          <a:xfrm>
            <a:off x="6460163" y="0"/>
            <a:ext cx="2226637" cy="2028879"/>
          </a:xfrm>
          <a:prstGeom prst="rect">
            <a:avLst/>
          </a:prstGeom>
        </p:spPr>
      </p:pic>
      <p:sp>
        <p:nvSpPr>
          <p:cNvPr id="13" name="Rectangle 12">
            <a:extLst>
              <a:ext uri="{FF2B5EF4-FFF2-40B4-BE49-F238E27FC236}">
                <a16:creationId xmlns:a16="http://schemas.microsoft.com/office/drawing/2014/main" id="{B7064EBE-61AB-48E5-A1B9-741F361C3CF6}"/>
              </a:ext>
            </a:extLst>
          </p:cNvPr>
          <p:cNvSpPr/>
          <p:nvPr/>
        </p:nvSpPr>
        <p:spPr>
          <a:xfrm>
            <a:off x="2694610" y="6094226"/>
            <a:ext cx="3984486" cy="369332"/>
          </a:xfrm>
          <a:prstGeom prst="rect">
            <a:avLst/>
          </a:prstGeom>
        </p:spPr>
        <p:txBody>
          <a:bodyPr wrap="square">
            <a:spAutoFit/>
          </a:bodyPr>
          <a:lstStyle/>
          <a:p>
            <a:r>
              <a:rPr lang="en-US" dirty="0"/>
              <a:t>Email</a:t>
            </a:r>
            <a:r>
              <a:rPr lang="en-US" b="1" dirty="0"/>
              <a:t>: </a:t>
            </a:r>
            <a:r>
              <a:rPr lang="en-US" b="1" u="sng" dirty="0">
                <a:solidFill>
                  <a:schemeClr val="tx2">
                    <a:lumMod val="60000"/>
                    <a:lumOff val="40000"/>
                  </a:schemeClr>
                </a:solidFill>
              </a:rPr>
              <a:t>s</a:t>
            </a:r>
            <a:r>
              <a:rPr lang="en-US" b="1" u="sng" dirty="0">
                <a:solidFill>
                  <a:srgbClr val="0070C0"/>
                </a:solidFill>
              </a:rPr>
              <a:t>torageworldwide@gmail.com</a:t>
            </a:r>
            <a:endParaRPr lang="en-US" b="1" dirty="0">
              <a:solidFill>
                <a:srgbClr val="0070C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4294967295"/>
          </p:nvPr>
        </p:nvSpPr>
        <p:spPr>
          <a:xfrm>
            <a:off x="1928021" y="1435100"/>
            <a:ext cx="3008313" cy="4691063"/>
          </a:xfrm>
        </p:spPr>
        <p:txBody>
          <a:bodyPr>
            <a:normAutofit fontScale="40000" lnSpcReduction="20000"/>
          </a:bodyPr>
          <a:lstStyle/>
          <a:p>
            <a:pPr>
              <a:buFont typeface="Wingdings" pitchFamily="2" charset="2"/>
              <a:buChar char="Ø"/>
            </a:pPr>
            <a:endParaRPr lang="en-US" dirty="0"/>
          </a:p>
          <a:p>
            <a:pPr>
              <a:buFont typeface="Wingdings" pitchFamily="2" charset="2"/>
              <a:buChar char="Ø"/>
            </a:pPr>
            <a:r>
              <a:rPr lang="en-US" sz="3500" dirty="0"/>
              <a:t>CUBE</a:t>
            </a:r>
            <a:r>
              <a:rPr lang="en-US" sz="3600" dirty="0"/>
              <a:t> SMART</a:t>
            </a:r>
          </a:p>
          <a:p>
            <a:pPr>
              <a:buNone/>
            </a:pPr>
            <a:r>
              <a:rPr lang="en-US" sz="3600" dirty="0"/>
              <a:t> 1710 ROUTE  22 S  </a:t>
            </a:r>
          </a:p>
          <a:p>
            <a:pPr>
              <a:buNone/>
            </a:pPr>
            <a:r>
              <a:rPr lang="en-US" sz="3600" dirty="0"/>
              <a:t>UNION CITY- NJ 07083</a:t>
            </a:r>
          </a:p>
          <a:p>
            <a:pPr>
              <a:buNone/>
            </a:pPr>
            <a:r>
              <a:rPr lang="en-US" sz="3600" dirty="0">
                <a:solidFill>
                  <a:schemeClr val="accent6">
                    <a:lumMod val="75000"/>
                  </a:schemeClr>
                </a:solidFill>
              </a:rPr>
              <a:t>(MULTY STORAGE )</a:t>
            </a:r>
            <a:endParaRPr lang="en-US" sz="3600" dirty="0"/>
          </a:p>
          <a:p>
            <a:pPr>
              <a:buNone/>
            </a:pPr>
            <a:endParaRPr lang="en-US" sz="3600" dirty="0"/>
          </a:p>
          <a:p>
            <a:pPr>
              <a:buFont typeface="Wingdings" pitchFamily="2" charset="2"/>
              <a:buChar char="Ø"/>
            </a:pPr>
            <a:r>
              <a:rPr lang="en-US" sz="3600" dirty="0"/>
              <a:t>SELF STORAGE</a:t>
            </a:r>
          </a:p>
          <a:p>
            <a:pPr>
              <a:buNone/>
            </a:pPr>
            <a:r>
              <a:rPr lang="en-US" sz="3600" dirty="0"/>
              <a:t>2308 HEINZ ROUTE </a:t>
            </a:r>
          </a:p>
          <a:p>
            <a:pPr>
              <a:buNone/>
            </a:pPr>
            <a:r>
              <a:rPr lang="en-US" sz="3600" dirty="0"/>
              <a:t>IOWA CITY- IA 52240</a:t>
            </a:r>
          </a:p>
          <a:p>
            <a:pPr>
              <a:buNone/>
            </a:pPr>
            <a:r>
              <a:rPr lang="en-US" sz="3600" dirty="0">
                <a:solidFill>
                  <a:schemeClr val="accent6">
                    <a:lumMod val="75000"/>
                  </a:schemeClr>
                </a:solidFill>
              </a:rPr>
              <a:t>(MULTY STORAGE )</a:t>
            </a:r>
          </a:p>
          <a:p>
            <a:pPr>
              <a:buNone/>
            </a:pPr>
            <a:endParaRPr lang="en-US" sz="3600" dirty="0">
              <a:solidFill>
                <a:srgbClr val="002060"/>
              </a:solidFill>
            </a:endParaRPr>
          </a:p>
          <a:p>
            <a:pPr>
              <a:buFont typeface="Wingdings" pitchFamily="2" charset="2"/>
              <a:buChar char="Ø"/>
            </a:pPr>
            <a:endParaRPr lang="en-US" sz="3600" dirty="0">
              <a:solidFill>
                <a:srgbClr val="002060"/>
              </a:solidFill>
            </a:endParaRPr>
          </a:p>
          <a:p>
            <a:pPr>
              <a:buNone/>
            </a:pPr>
            <a:r>
              <a:rPr lang="en-US" sz="3600" dirty="0">
                <a:solidFill>
                  <a:srgbClr val="002060"/>
                </a:solidFill>
              </a:rPr>
              <a:t> </a:t>
            </a:r>
            <a:r>
              <a:rPr lang="en-US" sz="3600" dirty="0"/>
              <a:t>4019 AUGUSTA BLV</a:t>
            </a:r>
          </a:p>
          <a:p>
            <a:pPr>
              <a:buNone/>
            </a:pPr>
            <a:r>
              <a:rPr lang="en-US" sz="3600" dirty="0"/>
              <a:t>GARDEN CITY – GA 31408</a:t>
            </a:r>
          </a:p>
          <a:p>
            <a:pPr>
              <a:buNone/>
            </a:pPr>
            <a:r>
              <a:rPr lang="en-US" sz="3600" dirty="0">
                <a:solidFill>
                  <a:schemeClr val="accent6">
                    <a:lumMod val="75000"/>
                  </a:schemeClr>
                </a:solidFill>
              </a:rPr>
              <a:t>(MOBILE HOMES -SWAP DOORS)</a:t>
            </a:r>
          </a:p>
          <a:p>
            <a:pPr>
              <a:buNone/>
            </a:pPr>
            <a:endParaRPr lang="en-US" sz="3600" dirty="0"/>
          </a:p>
          <a:p>
            <a:pPr>
              <a:buFont typeface="Wingdings" pitchFamily="2" charset="2"/>
              <a:buChar char="Ø"/>
            </a:pPr>
            <a:r>
              <a:rPr lang="en-US" sz="3600" dirty="0"/>
              <a:t> LIFE STORAGE</a:t>
            </a:r>
          </a:p>
          <a:p>
            <a:pPr>
              <a:buNone/>
            </a:pPr>
            <a:r>
              <a:rPr lang="en-US" sz="3600" dirty="0"/>
              <a:t>1600 WOODSON RD</a:t>
            </a:r>
          </a:p>
          <a:p>
            <a:pPr>
              <a:buNone/>
            </a:pPr>
            <a:r>
              <a:rPr lang="en-US" sz="3600" dirty="0"/>
              <a:t> OVERLAND –MO 63114</a:t>
            </a:r>
          </a:p>
          <a:p>
            <a:pPr>
              <a:buNone/>
            </a:pPr>
            <a:r>
              <a:rPr lang="en-US" sz="3600" dirty="0">
                <a:solidFill>
                  <a:schemeClr val="accent6">
                    <a:lumMod val="75000"/>
                  </a:schemeClr>
                </a:solidFill>
              </a:rPr>
              <a:t>(MULTY STORAGE)</a:t>
            </a:r>
          </a:p>
          <a:p>
            <a:endParaRPr lang="en-US" sz="3600" dirty="0"/>
          </a:p>
          <a:p>
            <a:endParaRPr lang="en-US" sz="3600" dirty="0"/>
          </a:p>
          <a:p>
            <a:endParaRPr lang="en-US" dirty="0"/>
          </a:p>
        </p:txBody>
      </p:sp>
      <p:sp>
        <p:nvSpPr>
          <p:cNvPr id="5" name="Title 4"/>
          <p:cNvSpPr>
            <a:spLocks noGrp="1"/>
          </p:cNvSpPr>
          <p:nvPr>
            <p:ph type="title" idx="4294967295"/>
          </p:nvPr>
        </p:nvSpPr>
        <p:spPr>
          <a:xfrm>
            <a:off x="0" y="609600"/>
            <a:ext cx="6019800" cy="825500"/>
          </a:xfrm>
        </p:spPr>
        <p:txBody>
          <a:bodyPr>
            <a:normAutofit/>
          </a:bodyPr>
          <a:lstStyle/>
          <a:p>
            <a:r>
              <a:rPr lang="en-US" dirty="0"/>
              <a:t>RECENT PROJECTS</a:t>
            </a:r>
          </a:p>
        </p:txBody>
      </p:sp>
      <p:sp>
        <p:nvSpPr>
          <p:cNvPr id="24" name="TextBox 23"/>
          <p:cNvSpPr txBox="1"/>
          <p:nvPr/>
        </p:nvSpPr>
        <p:spPr>
          <a:xfrm>
            <a:off x="5068889" y="1520687"/>
            <a:ext cx="2438400" cy="5400735"/>
          </a:xfrm>
          <a:prstGeom prst="rect">
            <a:avLst/>
          </a:prstGeom>
          <a:noFill/>
        </p:spPr>
        <p:txBody>
          <a:bodyPr wrap="square" rtlCol="0">
            <a:spAutoFit/>
          </a:bodyPr>
          <a:lstStyle/>
          <a:p>
            <a:pPr>
              <a:buFont typeface="Wingdings" pitchFamily="2" charset="2"/>
              <a:buChar char="Ø"/>
            </a:pPr>
            <a:r>
              <a:rPr lang="en-US" sz="1400" dirty="0"/>
              <a:t>  LIFE LOCK STORAGE </a:t>
            </a:r>
          </a:p>
          <a:p>
            <a:r>
              <a:rPr lang="en-US" sz="1400" dirty="0"/>
              <a:t>11100 LINPAGE PLACE </a:t>
            </a:r>
          </a:p>
          <a:p>
            <a:r>
              <a:rPr lang="en-US" sz="1400" dirty="0"/>
              <a:t>ST. LOUIS-MO </a:t>
            </a:r>
          </a:p>
          <a:p>
            <a:r>
              <a:rPr lang="en-US" sz="1400" dirty="0">
                <a:solidFill>
                  <a:schemeClr val="accent6">
                    <a:lumMod val="75000"/>
                  </a:schemeClr>
                </a:solidFill>
              </a:rPr>
              <a:t>(MULTY STORAGE)</a:t>
            </a:r>
            <a:endParaRPr lang="en-US" sz="1400" dirty="0"/>
          </a:p>
          <a:p>
            <a:endParaRPr lang="en-US" sz="1400" dirty="0"/>
          </a:p>
          <a:p>
            <a:pPr>
              <a:buFont typeface="Wingdings" pitchFamily="2" charset="2"/>
              <a:buChar char="Ø"/>
            </a:pPr>
            <a:r>
              <a:rPr lang="en-US" sz="1400" dirty="0"/>
              <a:t> RIGHT MOVE STORAGE</a:t>
            </a:r>
          </a:p>
          <a:p>
            <a:r>
              <a:rPr lang="en-US" sz="1400" dirty="0"/>
              <a:t>7903 SOUTH LOOP EAST </a:t>
            </a:r>
          </a:p>
          <a:p>
            <a:r>
              <a:rPr lang="en-US" sz="1400" dirty="0"/>
              <a:t>HOUSTON –TX 77012</a:t>
            </a:r>
          </a:p>
          <a:p>
            <a:r>
              <a:rPr lang="en-US" sz="1400" dirty="0">
                <a:solidFill>
                  <a:schemeClr val="accent6">
                    <a:lumMod val="75000"/>
                  </a:schemeClr>
                </a:solidFill>
              </a:rPr>
              <a:t>(MEZZANINE)</a:t>
            </a:r>
          </a:p>
          <a:p>
            <a:endParaRPr lang="en-US" sz="1400" dirty="0"/>
          </a:p>
          <a:p>
            <a:pPr>
              <a:buFont typeface="Wingdings" pitchFamily="2" charset="2"/>
              <a:buChar char="Ø"/>
            </a:pPr>
            <a:r>
              <a:rPr lang="en-US" sz="1400" dirty="0"/>
              <a:t> IOWA CLIMATE CONTROL</a:t>
            </a:r>
          </a:p>
          <a:p>
            <a:r>
              <a:rPr lang="en-US" sz="1400" dirty="0"/>
              <a:t>1720S FEDERAL AVE</a:t>
            </a:r>
          </a:p>
          <a:p>
            <a:r>
              <a:rPr lang="en-US" sz="1400" dirty="0"/>
              <a:t>MASON CITY- IOWA 50401</a:t>
            </a:r>
          </a:p>
          <a:p>
            <a:r>
              <a:rPr lang="en-US" sz="1400" dirty="0">
                <a:solidFill>
                  <a:schemeClr val="accent6">
                    <a:lumMod val="75000"/>
                  </a:schemeClr>
                </a:solidFill>
              </a:rPr>
              <a:t>(MULTY STORAGE)</a:t>
            </a:r>
          </a:p>
          <a:p>
            <a:endParaRPr lang="en-US" sz="1400" dirty="0">
              <a:solidFill>
                <a:schemeClr val="accent6">
                  <a:lumMod val="75000"/>
                </a:schemeClr>
              </a:solidFill>
            </a:endParaRPr>
          </a:p>
          <a:p>
            <a:pPr>
              <a:buFont typeface="Wingdings" pitchFamily="2" charset="2"/>
              <a:buChar char="Ø"/>
            </a:pPr>
            <a:r>
              <a:rPr lang="en-US" sz="1400" dirty="0"/>
              <a:t> 3901 HICKORY GROVE RD</a:t>
            </a:r>
          </a:p>
          <a:p>
            <a:r>
              <a:rPr lang="en-US" sz="1400" dirty="0"/>
              <a:t>DAVENPORT-IA 52806</a:t>
            </a:r>
          </a:p>
          <a:p>
            <a:r>
              <a:rPr lang="en-US" sz="1400" dirty="0">
                <a:solidFill>
                  <a:schemeClr val="accent6">
                    <a:lumMod val="75000"/>
                  </a:schemeClr>
                </a:solidFill>
              </a:rPr>
              <a:t>(CONVERTION)</a:t>
            </a:r>
          </a:p>
          <a:p>
            <a:pPr>
              <a:buFont typeface="Wingdings" pitchFamily="2" charset="2"/>
              <a:buChar char="Ø"/>
            </a:pPr>
            <a:endParaRPr lang="en-US" sz="1400" dirty="0"/>
          </a:p>
          <a:p>
            <a:endParaRPr lang="en-US" sz="1400" dirty="0">
              <a:solidFill>
                <a:schemeClr val="accent6">
                  <a:lumMod val="75000"/>
                </a:schemeClr>
              </a:solidFill>
            </a:endParaRPr>
          </a:p>
          <a:p>
            <a:pPr>
              <a:buFont typeface="Wingdings" pitchFamily="2" charset="2"/>
              <a:buChar char="Ø"/>
            </a:pPr>
            <a:endParaRPr lang="en-US" sz="1400" dirty="0">
              <a:solidFill>
                <a:schemeClr val="accent6">
                  <a:lumMod val="75000"/>
                </a:schemeClr>
              </a:solidFill>
            </a:endParaRPr>
          </a:p>
          <a:p>
            <a:endParaRPr lang="en-US" sz="1400" dirty="0">
              <a:solidFill>
                <a:schemeClr val="accent6">
                  <a:lumMod val="75000"/>
                </a:schemeClr>
              </a:solidFill>
            </a:endParaRPr>
          </a:p>
          <a:p>
            <a:pPr>
              <a:buFont typeface="Wingdings" pitchFamily="2" charset="2"/>
              <a:buChar char="Ø"/>
            </a:pPr>
            <a:endParaRPr lang="en-US" sz="1400" dirty="0"/>
          </a:p>
          <a:p>
            <a:endParaRPr lang="en-US" dirty="0"/>
          </a:p>
        </p:txBody>
      </p:sp>
      <p:sp>
        <p:nvSpPr>
          <p:cNvPr id="26" name="Rectangle 25"/>
          <p:cNvSpPr/>
          <p:nvPr/>
        </p:nvSpPr>
        <p:spPr>
          <a:xfrm>
            <a:off x="2895600" y="6400800"/>
            <a:ext cx="2901692" cy="307777"/>
          </a:xfrm>
          <a:prstGeom prst="rect">
            <a:avLst/>
          </a:prstGeom>
        </p:spPr>
        <p:txBody>
          <a:bodyPr wrap="none">
            <a:spAutoFit/>
          </a:bodyPr>
          <a:lstStyle/>
          <a:p>
            <a:r>
              <a:rPr lang="en-US" sz="1400" dirty="0"/>
              <a:t>Email: </a:t>
            </a:r>
            <a:r>
              <a:rPr lang="en-US" sz="1400" u="sng" dirty="0">
                <a:solidFill>
                  <a:schemeClr val="tx2">
                    <a:lumMod val="60000"/>
                    <a:lumOff val="40000"/>
                  </a:schemeClr>
                </a:solidFill>
              </a:rPr>
              <a:t>storageworldwide@gmail.com</a:t>
            </a:r>
            <a:endParaRPr lang="en-US" sz="1400" dirty="0"/>
          </a:p>
        </p:txBody>
      </p:sp>
      <p:pic>
        <p:nvPicPr>
          <p:cNvPr id="4" name="Picture 3">
            <a:extLst>
              <a:ext uri="{FF2B5EF4-FFF2-40B4-BE49-F238E27FC236}">
                <a16:creationId xmlns:a16="http://schemas.microsoft.com/office/drawing/2014/main" id="{AF9D5637-8711-5D99-23F5-D82C25CB6933}"/>
              </a:ext>
            </a:extLst>
          </p:cNvPr>
          <p:cNvPicPr>
            <a:picLocks noChangeAspect="1"/>
          </p:cNvPicPr>
          <p:nvPr/>
        </p:nvPicPr>
        <p:blipFill rotWithShape="1">
          <a:blip r:embed="rId2">
            <a:extLst>
              <a:ext uri="{28A0092B-C50C-407E-A947-70E740481C1C}">
                <a14:useLocalDpi xmlns:a14="http://schemas.microsoft.com/office/drawing/2010/main" val="0"/>
              </a:ext>
            </a:extLst>
          </a:blip>
          <a:srcRect l="8936" t="2711" r="18649" b="6118"/>
          <a:stretch/>
        </p:blipFill>
        <p:spPr>
          <a:xfrm>
            <a:off x="6864355" y="344556"/>
            <a:ext cx="2226637" cy="20288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2CB929-CDE2-AF88-4E25-C691E4CE437D}"/>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85DB2BCD-9862-2EA5-EF84-EC2C48A52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345" y="-680"/>
            <a:ext cx="3177655"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3FB971E7-6FF2-F93D-BFAF-B6D7541D5A10}"/>
              </a:ext>
            </a:extLst>
          </p:cNvPr>
          <p:cNvSpPr>
            <a:spLocks noGrp="1"/>
          </p:cNvSpPr>
          <p:nvPr>
            <p:ph type="title"/>
          </p:nvPr>
        </p:nvSpPr>
        <p:spPr>
          <a:xfrm>
            <a:off x="6211614" y="1010485"/>
            <a:ext cx="2130293" cy="3353959"/>
          </a:xfrm>
        </p:spPr>
        <p:txBody>
          <a:bodyPr vert="horz" lIns="91440" tIns="45720" rIns="91440" bIns="45720" rtlCol="0" anchor="b">
            <a:normAutofit/>
          </a:bodyPr>
          <a:lstStyle/>
          <a:p>
            <a:pPr algn="l">
              <a:lnSpc>
                <a:spcPct val="90000"/>
              </a:lnSpc>
            </a:pPr>
            <a:r>
              <a:rPr lang="en-US" sz="4200" kern="1200" dirty="0">
                <a:solidFill>
                  <a:srgbClr val="FFFFFF"/>
                </a:solidFill>
                <a:latin typeface="+mj-lt"/>
                <a:ea typeface="+mj-ea"/>
                <a:cs typeface="+mj-cs"/>
              </a:rPr>
              <a:t>PHOTOS</a:t>
            </a:r>
          </a:p>
        </p:txBody>
      </p:sp>
      <p:cxnSp>
        <p:nvCxnSpPr>
          <p:cNvPr id="34" name="Straight Connector 33">
            <a:extLst>
              <a:ext uri="{FF2B5EF4-FFF2-40B4-BE49-F238E27FC236}">
                <a16:creationId xmlns:a16="http://schemas.microsoft.com/office/drawing/2014/main" id="{925B4386-CD84-44CB-412B-BC245B9106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6015556"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51E56D-23B0-1B6D-1DF7-785438FC8A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9"/>
            <a:ext cx="6085489"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645AD1-BDBD-298F-208A-555C2CB491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823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81299A3-7C14-F4E5-A8B6-DFF89C224C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15556"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9AF143-5CB1-1A96-9BFC-E896F7599A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55477" y="4571549"/>
            <a:ext cx="1419521"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building with a roof&#10;&#10;Description automatically generated">
            <a:extLst>
              <a:ext uri="{FF2B5EF4-FFF2-40B4-BE49-F238E27FC236}">
                <a16:creationId xmlns:a16="http://schemas.microsoft.com/office/drawing/2014/main" id="{BE221A65-6ECB-7DE4-2719-FE7470740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36" y="4670183"/>
            <a:ext cx="2925245" cy="2120279"/>
          </a:xfrm>
          <a:prstGeom prst="rect">
            <a:avLst/>
          </a:prstGeom>
        </p:spPr>
      </p:pic>
      <p:pic>
        <p:nvPicPr>
          <p:cNvPr id="12" name="Picture 11" descr="A close-up of a metal wall&#10;&#10;Description automatically generated">
            <a:extLst>
              <a:ext uri="{FF2B5EF4-FFF2-40B4-BE49-F238E27FC236}">
                <a16:creationId xmlns:a16="http://schemas.microsoft.com/office/drawing/2014/main" id="{A71A6ED8-6024-CA26-95D8-EB1B49CFC6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725" y="2402165"/>
            <a:ext cx="2783256" cy="2017363"/>
          </a:xfrm>
          <a:prstGeom prst="rect">
            <a:avLst/>
          </a:prstGeom>
        </p:spPr>
      </p:pic>
      <p:pic>
        <p:nvPicPr>
          <p:cNvPr id="16" name="Picture 15" descr="A long shot of a building&#10;&#10;Description automatically generated">
            <a:extLst>
              <a:ext uri="{FF2B5EF4-FFF2-40B4-BE49-F238E27FC236}">
                <a16:creationId xmlns:a16="http://schemas.microsoft.com/office/drawing/2014/main" id="{26BE2BDD-3F61-F1C2-4A7D-071E958E5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0371" y="4700429"/>
            <a:ext cx="2773180" cy="2010059"/>
          </a:xfrm>
          <a:prstGeom prst="rect">
            <a:avLst/>
          </a:prstGeom>
        </p:spPr>
      </p:pic>
      <p:pic>
        <p:nvPicPr>
          <p:cNvPr id="51" name="Picture 50" descr="A metal frame on a concrete surface&#10;&#10;Description automatically generated">
            <a:extLst>
              <a:ext uri="{FF2B5EF4-FFF2-40B4-BE49-F238E27FC236}">
                <a16:creationId xmlns:a16="http://schemas.microsoft.com/office/drawing/2014/main" id="{FF36747E-533E-E0DC-5147-96C557B6AC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3468138" y="-222855"/>
            <a:ext cx="2167029" cy="2698207"/>
          </a:xfrm>
          <a:prstGeom prst="rect">
            <a:avLst/>
          </a:prstGeom>
        </p:spPr>
      </p:pic>
      <p:pic>
        <p:nvPicPr>
          <p:cNvPr id="60" name="Picture 59" descr="A person standing on a construction site&#10;&#10;Description automatically generated">
            <a:extLst>
              <a:ext uri="{FF2B5EF4-FFF2-40B4-BE49-F238E27FC236}">
                <a16:creationId xmlns:a16="http://schemas.microsoft.com/office/drawing/2014/main" id="{A2A3E5AC-4147-C740-CAB2-F96B7F7BE4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84398" y="-240027"/>
            <a:ext cx="2194523" cy="2810904"/>
          </a:xfrm>
          <a:prstGeom prst="rect">
            <a:avLst/>
          </a:prstGeom>
        </p:spPr>
      </p:pic>
      <p:pic>
        <p:nvPicPr>
          <p:cNvPr id="66" name="Picture 65">
            <a:extLst>
              <a:ext uri="{FF2B5EF4-FFF2-40B4-BE49-F238E27FC236}">
                <a16:creationId xmlns:a16="http://schemas.microsoft.com/office/drawing/2014/main" id="{9224C793-50A5-11A8-6249-D8E782651EC0}"/>
              </a:ext>
            </a:extLst>
          </p:cNvPr>
          <p:cNvPicPr>
            <a:picLocks noChangeAspect="1"/>
          </p:cNvPicPr>
          <p:nvPr/>
        </p:nvPicPr>
        <p:blipFill>
          <a:blip r:embed="rId7"/>
          <a:stretch>
            <a:fillRect/>
          </a:stretch>
        </p:blipFill>
        <p:spPr>
          <a:xfrm>
            <a:off x="3160356" y="2385656"/>
            <a:ext cx="2805989" cy="2103302"/>
          </a:xfrm>
          <a:prstGeom prst="rect">
            <a:avLst/>
          </a:prstGeom>
        </p:spPr>
      </p:pic>
      <p:sp>
        <p:nvSpPr>
          <p:cNvPr id="6" name="Rectangle 5">
            <a:extLst>
              <a:ext uri="{FF2B5EF4-FFF2-40B4-BE49-F238E27FC236}">
                <a16:creationId xmlns:a16="http://schemas.microsoft.com/office/drawing/2014/main" id="{4DF18671-CCAE-3170-34DF-E5D49E9C5ED8}"/>
              </a:ext>
            </a:extLst>
          </p:cNvPr>
          <p:cNvSpPr/>
          <p:nvPr/>
        </p:nvSpPr>
        <p:spPr>
          <a:xfrm>
            <a:off x="2517914" y="6232421"/>
            <a:ext cx="3984486" cy="369332"/>
          </a:xfrm>
          <a:prstGeom prst="rect">
            <a:avLst/>
          </a:prstGeom>
        </p:spPr>
        <p:txBody>
          <a:bodyPr wrap="square">
            <a:spAutoFit/>
          </a:bodyPr>
          <a:lstStyle/>
          <a:p>
            <a:r>
              <a:rPr lang="en-US" dirty="0"/>
              <a:t>Email</a:t>
            </a:r>
            <a:r>
              <a:rPr lang="en-US" b="1" dirty="0"/>
              <a:t>: </a:t>
            </a:r>
            <a:r>
              <a:rPr lang="en-US" b="1" u="sng" dirty="0">
                <a:solidFill>
                  <a:schemeClr val="tx2">
                    <a:lumMod val="60000"/>
                    <a:lumOff val="40000"/>
                  </a:schemeClr>
                </a:solidFill>
              </a:rPr>
              <a:t>storageworldwide@gmail.com</a:t>
            </a:r>
            <a:endParaRPr lang="en-US" b="1" dirty="0"/>
          </a:p>
        </p:txBody>
      </p:sp>
      <p:sp>
        <p:nvSpPr>
          <p:cNvPr id="9" name="Rectangle 8">
            <a:extLst>
              <a:ext uri="{FF2B5EF4-FFF2-40B4-BE49-F238E27FC236}">
                <a16:creationId xmlns:a16="http://schemas.microsoft.com/office/drawing/2014/main" id="{6C9E5C83-2F4E-82A9-593E-0F0DA288F854}"/>
              </a:ext>
            </a:extLst>
          </p:cNvPr>
          <p:cNvSpPr/>
          <p:nvPr/>
        </p:nvSpPr>
        <p:spPr>
          <a:xfrm>
            <a:off x="5966345" y="2665283"/>
            <a:ext cx="3302658" cy="646331"/>
          </a:xfrm>
          <a:prstGeom prst="rect">
            <a:avLst/>
          </a:prstGeom>
        </p:spPr>
        <p:txBody>
          <a:bodyPr wrap="square">
            <a:spAutoFit/>
          </a:bodyPr>
          <a:lstStyle/>
          <a:p>
            <a:r>
              <a:rPr lang="en-US" dirty="0">
                <a:solidFill>
                  <a:schemeClr val="bg1"/>
                </a:solidFill>
              </a:rPr>
              <a:t>Email</a:t>
            </a:r>
            <a:r>
              <a:rPr lang="en-US" b="1" dirty="0">
                <a:solidFill>
                  <a:schemeClr val="bg1"/>
                </a:solidFill>
              </a:rPr>
              <a:t>: </a:t>
            </a:r>
            <a:r>
              <a:rPr lang="en-US" b="1" u="sng" dirty="0">
                <a:solidFill>
                  <a:schemeClr val="tx2">
                    <a:lumMod val="60000"/>
                    <a:lumOff val="40000"/>
                  </a:schemeClr>
                </a:solidFill>
              </a:rPr>
              <a:t>storageworldwide@gmail.com</a:t>
            </a:r>
            <a:endParaRPr lang="en-US" b="1" dirty="0"/>
          </a:p>
        </p:txBody>
      </p:sp>
      <p:pic>
        <p:nvPicPr>
          <p:cNvPr id="3" name="Picture 2">
            <a:extLst>
              <a:ext uri="{FF2B5EF4-FFF2-40B4-BE49-F238E27FC236}">
                <a16:creationId xmlns:a16="http://schemas.microsoft.com/office/drawing/2014/main" id="{0099BDEA-5F21-25B6-5555-2BC59C06D194}"/>
              </a:ext>
            </a:extLst>
          </p:cNvPr>
          <p:cNvPicPr>
            <a:picLocks noChangeAspect="1"/>
          </p:cNvPicPr>
          <p:nvPr/>
        </p:nvPicPr>
        <p:blipFill rotWithShape="1">
          <a:blip r:embed="rId8">
            <a:extLst>
              <a:ext uri="{28A0092B-C50C-407E-A947-70E740481C1C}">
                <a14:useLocalDpi xmlns:a14="http://schemas.microsoft.com/office/drawing/2010/main" val="0"/>
              </a:ext>
            </a:extLst>
          </a:blip>
          <a:srcRect l="8936" t="2711" r="18649" b="6118"/>
          <a:stretch/>
        </p:blipFill>
        <p:spPr>
          <a:xfrm>
            <a:off x="6697385" y="492149"/>
            <a:ext cx="1522260" cy="1387061"/>
          </a:xfrm>
          <a:prstGeom prst="rect">
            <a:avLst/>
          </a:prstGeom>
        </p:spPr>
      </p:pic>
    </p:spTree>
    <p:extLst>
      <p:ext uri="{BB962C8B-B14F-4D97-AF65-F5344CB8AC3E}">
        <p14:creationId xmlns:p14="http://schemas.microsoft.com/office/powerpoint/2010/main" val="1937292419"/>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4BBCAA-4F1B-17AC-AFB0-44C7D92F53C6}"/>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77AF8372-B89E-2217-CDB5-F3634734B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345" y="-680"/>
            <a:ext cx="3177655"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1CBA88BE-70D7-D03A-DB63-15949D592BCA}"/>
              </a:ext>
            </a:extLst>
          </p:cNvPr>
          <p:cNvSpPr>
            <a:spLocks noGrp="1"/>
          </p:cNvSpPr>
          <p:nvPr>
            <p:ph type="title"/>
          </p:nvPr>
        </p:nvSpPr>
        <p:spPr>
          <a:xfrm>
            <a:off x="6211614" y="1010485"/>
            <a:ext cx="2130293" cy="3353959"/>
          </a:xfrm>
        </p:spPr>
        <p:txBody>
          <a:bodyPr vert="horz" lIns="91440" tIns="45720" rIns="91440" bIns="45720" rtlCol="0" anchor="b">
            <a:normAutofit/>
          </a:bodyPr>
          <a:lstStyle/>
          <a:p>
            <a:pPr algn="l">
              <a:lnSpc>
                <a:spcPct val="90000"/>
              </a:lnSpc>
            </a:pPr>
            <a:r>
              <a:rPr lang="en-US" sz="4200" kern="1200" dirty="0">
                <a:solidFill>
                  <a:srgbClr val="FFFFFF"/>
                </a:solidFill>
                <a:latin typeface="+mj-lt"/>
                <a:ea typeface="+mj-ea"/>
                <a:cs typeface="+mj-cs"/>
              </a:rPr>
              <a:t>PHOTOS</a:t>
            </a:r>
          </a:p>
        </p:txBody>
      </p:sp>
      <p:cxnSp>
        <p:nvCxnSpPr>
          <p:cNvPr id="34" name="Straight Connector 33">
            <a:extLst>
              <a:ext uri="{FF2B5EF4-FFF2-40B4-BE49-F238E27FC236}">
                <a16:creationId xmlns:a16="http://schemas.microsoft.com/office/drawing/2014/main" id="{E99C9DCD-596F-486C-6A91-1236DFB93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6015556"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AA602DF-E545-AB9F-B090-A1E056B390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9"/>
            <a:ext cx="6085489"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E1DF036-65D1-407E-C2BE-D8CB358B94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823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4993988-E2E3-FD27-CF2B-46D90E7E17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15556"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2D0953-D4AA-68A8-EBDA-3C928C756E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55477" y="4571549"/>
            <a:ext cx="1419521"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48" name="Picture 47" descr="A group of people on ladders&#10;&#10;Description automatically generated">
            <a:extLst>
              <a:ext uri="{FF2B5EF4-FFF2-40B4-BE49-F238E27FC236}">
                <a16:creationId xmlns:a16="http://schemas.microsoft.com/office/drawing/2014/main" id="{35E48FC9-3BF2-6185-9246-DDADAF720D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313" y="114089"/>
            <a:ext cx="2768134" cy="2076100"/>
          </a:xfrm>
          <a:prstGeom prst="rect">
            <a:avLst/>
          </a:prstGeom>
        </p:spPr>
      </p:pic>
      <p:pic>
        <p:nvPicPr>
          <p:cNvPr id="49" name="Picture 48" descr="A long shot of a wall&#10;&#10;Description automatically generated">
            <a:extLst>
              <a:ext uri="{FF2B5EF4-FFF2-40B4-BE49-F238E27FC236}">
                <a16:creationId xmlns:a16="http://schemas.microsoft.com/office/drawing/2014/main" id="{28702AA2-3BF7-FF40-E178-FF0602253E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4321" y="41922"/>
            <a:ext cx="2864357" cy="2148268"/>
          </a:xfrm>
          <a:prstGeom prst="rect">
            <a:avLst/>
          </a:prstGeom>
        </p:spPr>
      </p:pic>
      <p:pic>
        <p:nvPicPr>
          <p:cNvPr id="52" name="Picture 51" descr="A building under construction with a red tape&#10;&#10;Description automatically generated">
            <a:extLst>
              <a:ext uri="{FF2B5EF4-FFF2-40B4-BE49-F238E27FC236}">
                <a16:creationId xmlns:a16="http://schemas.microsoft.com/office/drawing/2014/main" id="{70545ECC-BF07-DF54-6CCD-718C457C93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6412" y="4682196"/>
            <a:ext cx="2774237" cy="2080678"/>
          </a:xfrm>
          <a:prstGeom prst="rect">
            <a:avLst/>
          </a:prstGeom>
        </p:spPr>
      </p:pic>
      <p:pic>
        <p:nvPicPr>
          <p:cNvPr id="53" name="Picture 52" descr="A metal pipe with bolts in a concrete wall&#10;&#10;Description automatically generated">
            <a:extLst>
              <a:ext uri="{FF2B5EF4-FFF2-40B4-BE49-F238E27FC236}">
                <a16:creationId xmlns:a16="http://schemas.microsoft.com/office/drawing/2014/main" id="{3B4CAB2F-1E1B-71FB-0720-AACA6C4C49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85245" y="2365021"/>
            <a:ext cx="2844095" cy="2095882"/>
          </a:xfrm>
          <a:prstGeom prst="rect">
            <a:avLst/>
          </a:prstGeom>
        </p:spPr>
      </p:pic>
      <p:pic>
        <p:nvPicPr>
          <p:cNvPr id="56" name="Picture 55" descr="A roof of a building with a flag&#10;&#10;Description automatically generated">
            <a:extLst>
              <a:ext uri="{FF2B5EF4-FFF2-40B4-BE49-F238E27FC236}">
                <a16:creationId xmlns:a16="http://schemas.microsoft.com/office/drawing/2014/main" id="{BAA73161-900E-9E78-2993-478BCB1DF8A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007" b="18632"/>
          <a:stretch/>
        </p:blipFill>
        <p:spPr>
          <a:xfrm>
            <a:off x="130133" y="2340499"/>
            <a:ext cx="2819933" cy="2120404"/>
          </a:xfrm>
          <a:prstGeom prst="rect">
            <a:avLst/>
          </a:prstGeom>
        </p:spPr>
      </p:pic>
      <p:pic>
        <p:nvPicPr>
          <p:cNvPr id="57" name="Picture 56" descr="A building with a roof&#10;&#10;Description automatically generated">
            <a:extLst>
              <a:ext uri="{FF2B5EF4-FFF2-40B4-BE49-F238E27FC236}">
                <a16:creationId xmlns:a16="http://schemas.microsoft.com/office/drawing/2014/main" id="{978CC416-9435-80FD-5124-BBDF783B5A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36" y="4683176"/>
            <a:ext cx="2887803" cy="1990847"/>
          </a:xfrm>
          <a:prstGeom prst="rect">
            <a:avLst/>
          </a:prstGeom>
        </p:spPr>
      </p:pic>
      <p:pic>
        <p:nvPicPr>
          <p:cNvPr id="8" name="Picture 7">
            <a:extLst>
              <a:ext uri="{FF2B5EF4-FFF2-40B4-BE49-F238E27FC236}">
                <a16:creationId xmlns:a16="http://schemas.microsoft.com/office/drawing/2014/main" id="{7B933A47-18FF-CC32-229F-E1418D289A4D}"/>
              </a:ext>
            </a:extLst>
          </p:cNvPr>
          <p:cNvPicPr>
            <a:picLocks noChangeAspect="1"/>
          </p:cNvPicPr>
          <p:nvPr/>
        </p:nvPicPr>
        <p:blipFill rotWithShape="1">
          <a:blip r:embed="rId8">
            <a:extLst>
              <a:ext uri="{28A0092B-C50C-407E-A947-70E740481C1C}">
                <a14:useLocalDpi xmlns:a14="http://schemas.microsoft.com/office/drawing/2010/main" val="0"/>
              </a:ext>
            </a:extLst>
          </a:blip>
          <a:srcRect l="8936" t="2711" r="18649" b="6118"/>
          <a:stretch/>
        </p:blipFill>
        <p:spPr>
          <a:xfrm>
            <a:off x="6454458" y="344006"/>
            <a:ext cx="2130293" cy="1941092"/>
          </a:xfrm>
          <a:prstGeom prst="rect">
            <a:avLst/>
          </a:prstGeom>
        </p:spPr>
      </p:pic>
      <p:sp>
        <p:nvSpPr>
          <p:cNvPr id="3" name="Rectangle 2">
            <a:extLst>
              <a:ext uri="{FF2B5EF4-FFF2-40B4-BE49-F238E27FC236}">
                <a16:creationId xmlns:a16="http://schemas.microsoft.com/office/drawing/2014/main" id="{639B8777-637D-4597-84A5-9B5F7F773C39}"/>
              </a:ext>
            </a:extLst>
          </p:cNvPr>
          <p:cNvSpPr/>
          <p:nvPr/>
        </p:nvSpPr>
        <p:spPr>
          <a:xfrm>
            <a:off x="5966345" y="2665283"/>
            <a:ext cx="3302658" cy="646331"/>
          </a:xfrm>
          <a:prstGeom prst="rect">
            <a:avLst/>
          </a:prstGeom>
        </p:spPr>
        <p:txBody>
          <a:bodyPr wrap="square">
            <a:spAutoFit/>
          </a:bodyPr>
          <a:lstStyle/>
          <a:p>
            <a:r>
              <a:rPr lang="en-US" dirty="0">
                <a:solidFill>
                  <a:schemeClr val="bg1"/>
                </a:solidFill>
              </a:rPr>
              <a:t>Email</a:t>
            </a:r>
            <a:r>
              <a:rPr lang="en-US" b="1" dirty="0">
                <a:solidFill>
                  <a:schemeClr val="bg1"/>
                </a:solidFill>
              </a:rPr>
              <a:t>: </a:t>
            </a:r>
            <a:r>
              <a:rPr lang="en-US" b="1" u="sng" dirty="0">
                <a:solidFill>
                  <a:schemeClr val="tx2">
                    <a:lumMod val="60000"/>
                    <a:lumOff val="40000"/>
                  </a:schemeClr>
                </a:solidFill>
              </a:rPr>
              <a:t>storageworldwide@gmail.com</a:t>
            </a:r>
            <a:endParaRPr lang="en-US" b="1" dirty="0"/>
          </a:p>
        </p:txBody>
      </p:sp>
    </p:spTree>
    <p:extLst>
      <p:ext uri="{BB962C8B-B14F-4D97-AF65-F5344CB8AC3E}">
        <p14:creationId xmlns:p14="http://schemas.microsoft.com/office/powerpoint/2010/main" val="54490169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B62E11-BF15-2C30-9122-52B739CBBCFC}"/>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CF7DEE01-346F-AB6C-A812-FF8E90951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345" y="-680"/>
            <a:ext cx="3177655"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643F41E5-A549-3664-F478-7A05CE561D4A}"/>
              </a:ext>
            </a:extLst>
          </p:cNvPr>
          <p:cNvSpPr>
            <a:spLocks noGrp="1"/>
          </p:cNvSpPr>
          <p:nvPr>
            <p:ph type="title"/>
          </p:nvPr>
        </p:nvSpPr>
        <p:spPr>
          <a:xfrm>
            <a:off x="6211614" y="1010485"/>
            <a:ext cx="2130293" cy="3353959"/>
          </a:xfrm>
        </p:spPr>
        <p:txBody>
          <a:bodyPr vert="horz" lIns="91440" tIns="45720" rIns="91440" bIns="45720" rtlCol="0" anchor="b">
            <a:normAutofit/>
          </a:bodyPr>
          <a:lstStyle/>
          <a:p>
            <a:pPr algn="l">
              <a:lnSpc>
                <a:spcPct val="90000"/>
              </a:lnSpc>
            </a:pPr>
            <a:r>
              <a:rPr lang="en-US" sz="4200" kern="1200" dirty="0">
                <a:solidFill>
                  <a:srgbClr val="FFFFFF"/>
                </a:solidFill>
                <a:latin typeface="+mj-lt"/>
                <a:ea typeface="+mj-ea"/>
                <a:cs typeface="+mj-cs"/>
              </a:rPr>
              <a:t>PHOTOS</a:t>
            </a:r>
          </a:p>
        </p:txBody>
      </p:sp>
      <p:cxnSp>
        <p:nvCxnSpPr>
          <p:cNvPr id="34" name="Straight Connector 33">
            <a:extLst>
              <a:ext uri="{FF2B5EF4-FFF2-40B4-BE49-F238E27FC236}">
                <a16:creationId xmlns:a16="http://schemas.microsoft.com/office/drawing/2014/main" id="{294D5656-D664-509A-4DA9-E1B7C1AB8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6015556"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47EBBB-1E99-FB6F-6D9C-4443845800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9"/>
            <a:ext cx="6085489"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1BC7C0D-AE26-EF8E-9586-EA23BDBC93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823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E356B9-6FAF-C2B1-4C06-055D072B80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15556"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0A21484-092D-057C-AB41-DB224BC529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55477" y="4571549"/>
            <a:ext cx="1419521"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5" name="Picture 4" descr="A building with a lot of pallets&#10;&#10;Description automatically generated">
            <a:extLst>
              <a:ext uri="{FF2B5EF4-FFF2-40B4-BE49-F238E27FC236}">
                <a16:creationId xmlns:a16="http://schemas.microsoft.com/office/drawing/2014/main" id="{02CFBC1B-8D6D-6A34-6D07-1339A37779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75" y="4643928"/>
            <a:ext cx="2874008" cy="2087476"/>
          </a:xfrm>
          <a:prstGeom prst="rect">
            <a:avLst/>
          </a:prstGeom>
        </p:spPr>
      </p:pic>
      <p:pic>
        <p:nvPicPr>
          <p:cNvPr id="7" name="Picture 6" descr="A white building with a door&#10;&#10;Description automatically generated">
            <a:extLst>
              <a:ext uri="{FF2B5EF4-FFF2-40B4-BE49-F238E27FC236}">
                <a16:creationId xmlns:a16="http://schemas.microsoft.com/office/drawing/2014/main" id="{E0234378-EE2C-8C4C-37B6-85245EC35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063" y="2427857"/>
            <a:ext cx="2726113" cy="1986990"/>
          </a:xfrm>
          <a:prstGeom prst="rect">
            <a:avLst/>
          </a:prstGeom>
        </p:spPr>
      </p:pic>
      <p:pic>
        <p:nvPicPr>
          <p:cNvPr id="8" name="Picture 7" descr="A building under construction with a door&#10;&#10;Description automatically generated">
            <a:extLst>
              <a:ext uri="{FF2B5EF4-FFF2-40B4-BE49-F238E27FC236}">
                <a16:creationId xmlns:a16="http://schemas.microsoft.com/office/drawing/2014/main" id="{8C7A2C85-4879-94E8-DED0-E7C968F1A2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35" y="206804"/>
            <a:ext cx="2756974" cy="1918278"/>
          </a:xfrm>
          <a:prstGeom prst="rect">
            <a:avLst/>
          </a:prstGeom>
        </p:spPr>
      </p:pic>
      <p:pic>
        <p:nvPicPr>
          <p:cNvPr id="14" name="Picture 13" descr="A red arrow pointing up to a storage room&#10;&#10;Description automatically generated">
            <a:extLst>
              <a:ext uri="{FF2B5EF4-FFF2-40B4-BE49-F238E27FC236}">
                <a16:creationId xmlns:a16="http://schemas.microsoft.com/office/drawing/2014/main" id="{D87C46D2-52E9-A9DF-72DB-860AC05BB7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3469" y="2421410"/>
            <a:ext cx="2821944" cy="2129298"/>
          </a:xfrm>
          <a:prstGeom prst="rect">
            <a:avLst/>
          </a:prstGeom>
        </p:spPr>
      </p:pic>
      <p:pic>
        <p:nvPicPr>
          <p:cNvPr id="18" name="Picture 17" descr="A person on a ladder in a room&#10;&#10;Description automatically generated">
            <a:extLst>
              <a:ext uri="{FF2B5EF4-FFF2-40B4-BE49-F238E27FC236}">
                <a16:creationId xmlns:a16="http://schemas.microsoft.com/office/drawing/2014/main" id="{9AA3D693-98D7-6D12-AA45-A2316A2AAE5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056" t="-6543" r="5975" b="24062"/>
          <a:stretch/>
        </p:blipFill>
        <p:spPr>
          <a:xfrm>
            <a:off x="2407475" y="4461665"/>
            <a:ext cx="3527938" cy="2294744"/>
          </a:xfrm>
          <a:prstGeom prst="rect">
            <a:avLst/>
          </a:prstGeom>
        </p:spPr>
      </p:pic>
      <p:pic>
        <p:nvPicPr>
          <p:cNvPr id="9" name="Picture 8" descr="A self storage building with red doors&#10;&#10;Description automatically generated">
            <a:extLst>
              <a:ext uri="{FF2B5EF4-FFF2-40B4-BE49-F238E27FC236}">
                <a16:creationId xmlns:a16="http://schemas.microsoft.com/office/drawing/2014/main" id="{4E00A6CE-38F5-B080-79AE-C0659E8F32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3792" y="130230"/>
            <a:ext cx="2667000" cy="2000250"/>
          </a:xfrm>
          <a:prstGeom prst="rect">
            <a:avLst/>
          </a:prstGeom>
        </p:spPr>
      </p:pic>
      <p:pic>
        <p:nvPicPr>
          <p:cNvPr id="11" name="Picture 10">
            <a:extLst>
              <a:ext uri="{FF2B5EF4-FFF2-40B4-BE49-F238E27FC236}">
                <a16:creationId xmlns:a16="http://schemas.microsoft.com/office/drawing/2014/main" id="{514E6125-BC62-388C-E111-A098273193C4}"/>
              </a:ext>
            </a:extLst>
          </p:cNvPr>
          <p:cNvPicPr>
            <a:picLocks noChangeAspect="1"/>
          </p:cNvPicPr>
          <p:nvPr/>
        </p:nvPicPr>
        <p:blipFill rotWithShape="1">
          <a:blip r:embed="rId8">
            <a:extLst>
              <a:ext uri="{28A0092B-C50C-407E-A947-70E740481C1C}">
                <a14:useLocalDpi xmlns:a14="http://schemas.microsoft.com/office/drawing/2010/main" val="0"/>
              </a:ext>
            </a:extLst>
          </a:blip>
          <a:srcRect l="8936" t="2711" r="18649" b="6118"/>
          <a:stretch/>
        </p:blipFill>
        <p:spPr>
          <a:xfrm>
            <a:off x="6692914" y="449879"/>
            <a:ext cx="1964168" cy="1789721"/>
          </a:xfrm>
          <a:prstGeom prst="rect">
            <a:avLst/>
          </a:prstGeom>
        </p:spPr>
      </p:pic>
      <p:sp>
        <p:nvSpPr>
          <p:cNvPr id="3" name="Rectangle 2">
            <a:extLst>
              <a:ext uri="{FF2B5EF4-FFF2-40B4-BE49-F238E27FC236}">
                <a16:creationId xmlns:a16="http://schemas.microsoft.com/office/drawing/2014/main" id="{E77F2940-66E9-3EB2-ABCB-F8626B0467B7}"/>
              </a:ext>
            </a:extLst>
          </p:cNvPr>
          <p:cNvSpPr/>
          <p:nvPr/>
        </p:nvSpPr>
        <p:spPr>
          <a:xfrm>
            <a:off x="5966345" y="2665283"/>
            <a:ext cx="3302658" cy="646331"/>
          </a:xfrm>
          <a:prstGeom prst="rect">
            <a:avLst/>
          </a:prstGeom>
        </p:spPr>
        <p:txBody>
          <a:bodyPr wrap="square">
            <a:spAutoFit/>
          </a:bodyPr>
          <a:lstStyle/>
          <a:p>
            <a:r>
              <a:rPr lang="en-US" dirty="0">
                <a:solidFill>
                  <a:schemeClr val="bg1"/>
                </a:solidFill>
              </a:rPr>
              <a:t>Email</a:t>
            </a:r>
            <a:r>
              <a:rPr lang="en-US" b="1" dirty="0">
                <a:solidFill>
                  <a:schemeClr val="bg1"/>
                </a:solidFill>
              </a:rPr>
              <a:t>: </a:t>
            </a:r>
            <a:r>
              <a:rPr lang="en-US" b="1" u="sng" dirty="0">
                <a:solidFill>
                  <a:schemeClr val="tx2">
                    <a:lumMod val="60000"/>
                    <a:lumOff val="40000"/>
                  </a:schemeClr>
                </a:solidFill>
              </a:rPr>
              <a:t>storageworldwide@gmail.com</a:t>
            </a:r>
            <a:endParaRPr lang="en-US" b="1" dirty="0"/>
          </a:p>
        </p:txBody>
      </p:sp>
    </p:spTree>
    <p:extLst>
      <p:ext uri="{BB962C8B-B14F-4D97-AF65-F5344CB8AC3E}">
        <p14:creationId xmlns:p14="http://schemas.microsoft.com/office/powerpoint/2010/main" val="1248965129"/>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F89DF9-A2BF-A705-CC65-A877888A7D0A}"/>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0B21D587-67E8-1434-748D-E1B4E0F41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345" y="-680"/>
            <a:ext cx="3177655"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F372C4C2-5C9A-E936-9F21-0B3B6711B518}"/>
              </a:ext>
            </a:extLst>
          </p:cNvPr>
          <p:cNvSpPr>
            <a:spLocks noGrp="1"/>
          </p:cNvSpPr>
          <p:nvPr>
            <p:ph type="title"/>
          </p:nvPr>
        </p:nvSpPr>
        <p:spPr>
          <a:xfrm>
            <a:off x="6211614" y="1010485"/>
            <a:ext cx="2130293" cy="3353959"/>
          </a:xfrm>
        </p:spPr>
        <p:txBody>
          <a:bodyPr vert="horz" lIns="91440" tIns="45720" rIns="91440" bIns="45720" rtlCol="0" anchor="b">
            <a:normAutofit/>
          </a:bodyPr>
          <a:lstStyle/>
          <a:p>
            <a:pPr algn="l">
              <a:lnSpc>
                <a:spcPct val="90000"/>
              </a:lnSpc>
            </a:pPr>
            <a:r>
              <a:rPr lang="en-US" sz="4200" kern="1200">
                <a:solidFill>
                  <a:srgbClr val="FFFFFF"/>
                </a:solidFill>
                <a:latin typeface="+mj-lt"/>
                <a:ea typeface="+mj-ea"/>
                <a:cs typeface="+mj-cs"/>
              </a:rPr>
              <a:t>PHOTOS</a:t>
            </a:r>
            <a:endParaRPr lang="en-US" sz="4200" kern="1200" dirty="0">
              <a:solidFill>
                <a:srgbClr val="FFFFFF"/>
              </a:solidFill>
              <a:latin typeface="+mj-lt"/>
              <a:ea typeface="+mj-ea"/>
              <a:cs typeface="+mj-cs"/>
            </a:endParaRPr>
          </a:p>
        </p:txBody>
      </p:sp>
      <p:cxnSp>
        <p:nvCxnSpPr>
          <p:cNvPr id="34" name="Straight Connector 33">
            <a:extLst>
              <a:ext uri="{FF2B5EF4-FFF2-40B4-BE49-F238E27FC236}">
                <a16:creationId xmlns:a16="http://schemas.microsoft.com/office/drawing/2014/main" id="{9B3A31C7-E3E9-F0B1-4666-E886F15EC8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6015556"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0439A2-E822-BF03-64C5-30C8539A26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9"/>
            <a:ext cx="6085489"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80CF50F-4811-9296-E4F3-BB387F895F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823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1883DD-31E3-601F-1276-7A64004A6C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15556"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B9B456F-18A5-E7D8-3D50-8BD699746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55477" y="4571549"/>
            <a:ext cx="1419521"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6" name="Picture 5" descr="A truck parked in a parking lot&#10;&#10;Description automatically generated">
            <a:extLst>
              <a:ext uri="{FF2B5EF4-FFF2-40B4-BE49-F238E27FC236}">
                <a16:creationId xmlns:a16="http://schemas.microsoft.com/office/drawing/2014/main" id="{633556DD-1D44-CD81-10CF-C6BC14F782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074" y="2477622"/>
            <a:ext cx="2515762" cy="1886822"/>
          </a:xfrm>
          <a:prstGeom prst="rect">
            <a:avLst/>
          </a:prstGeom>
        </p:spPr>
      </p:pic>
      <p:pic>
        <p:nvPicPr>
          <p:cNvPr id="8" name="Picture 7" descr="A tractor under a covered parking lot&#10;&#10;Description automatically generated">
            <a:extLst>
              <a:ext uri="{FF2B5EF4-FFF2-40B4-BE49-F238E27FC236}">
                <a16:creationId xmlns:a16="http://schemas.microsoft.com/office/drawing/2014/main" id="{D66B2926-23F4-ECB4-FD43-0256A83169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099" y="223585"/>
            <a:ext cx="2570931" cy="1928198"/>
          </a:xfrm>
          <a:prstGeom prst="rect">
            <a:avLst/>
          </a:prstGeom>
        </p:spPr>
      </p:pic>
      <p:pic>
        <p:nvPicPr>
          <p:cNvPr id="15" name="Picture 14" descr="A metal covered parking lot with trucks parked in the background&#10;&#10;Description automatically generated">
            <a:extLst>
              <a:ext uri="{FF2B5EF4-FFF2-40B4-BE49-F238E27FC236}">
                <a16:creationId xmlns:a16="http://schemas.microsoft.com/office/drawing/2014/main" id="{6DDBB87D-5FE0-188C-1534-9D0C09AA50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0937" y="96067"/>
            <a:ext cx="2740955" cy="2055716"/>
          </a:xfrm>
          <a:prstGeom prst="rect">
            <a:avLst/>
          </a:prstGeom>
        </p:spPr>
      </p:pic>
      <p:pic>
        <p:nvPicPr>
          <p:cNvPr id="28" name="Picture 27" descr="A tractor parked in a parking lot&#10;&#10;Description automatically generated">
            <a:extLst>
              <a:ext uri="{FF2B5EF4-FFF2-40B4-BE49-F238E27FC236}">
                <a16:creationId xmlns:a16="http://schemas.microsoft.com/office/drawing/2014/main" id="{2BDF8439-2359-0B73-B6EF-0F4989E760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4871" y="2525471"/>
            <a:ext cx="2476067" cy="1857051"/>
          </a:xfrm>
          <a:prstGeom prst="rect">
            <a:avLst/>
          </a:prstGeom>
        </p:spPr>
      </p:pic>
      <p:sp>
        <p:nvSpPr>
          <p:cNvPr id="31" name="TextBox 30">
            <a:extLst>
              <a:ext uri="{FF2B5EF4-FFF2-40B4-BE49-F238E27FC236}">
                <a16:creationId xmlns:a16="http://schemas.microsoft.com/office/drawing/2014/main" id="{BE7DCE93-1582-8AE6-59DF-69CE2B47F3A5}"/>
              </a:ext>
            </a:extLst>
          </p:cNvPr>
          <p:cNvSpPr txBox="1"/>
          <p:nvPr/>
        </p:nvSpPr>
        <p:spPr>
          <a:xfrm>
            <a:off x="914400" y="5334000"/>
            <a:ext cx="1752600" cy="646331"/>
          </a:xfrm>
          <a:prstGeom prst="rect">
            <a:avLst/>
          </a:prstGeom>
          <a:noFill/>
        </p:spPr>
        <p:txBody>
          <a:bodyPr wrap="square" rtlCol="0">
            <a:spAutoFit/>
          </a:bodyPr>
          <a:lstStyle/>
          <a:p>
            <a:r>
              <a:rPr lang="en-US" dirty="0"/>
              <a:t>PORFA ADICIONAR MAS </a:t>
            </a:r>
          </a:p>
        </p:txBody>
      </p:sp>
      <p:pic>
        <p:nvPicPr>
          <p:cNvPr id="7" name="Picture 6" descr="A yellow and white building&#10;&#10;Description automatically generated">
            <a:extLst>
              <a:ext uri="{FF2B5EF4-FFF2-40B4-BE49-F238E27FC236}">
                <a16:creationId xmlns:a16="http://schemas.microsoft.com/office/drawing/2014/main" id="{259D7E4C-7562-5CF1-2D47-B57E286F3F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073" y="4766463"/>
            <a:ext cx="2369923" cy="1975331"/>
          </a:xfrm>
          <a:prstGeom prst="rect">
            <a:avLst/>
          </a:prstGeom>
        </p:spPr>
      </p:pic>
      <p:pic>
        <p:nvPicPr>
          <p:cNvPr id="11" name="Picture 10" descr="A building with a sign on the side&#10;&#10;Description automatically generated">
            <a:extLst>
              <a:ext uri="{FF2B5EF4-FFF2-40B4-BE49-F238E27FC236}">
                <a16:creationId xmlns:a16="http://schemas.microsoft.com/office/drawing/2014/main" id="{B9466EA7-8CEF-AC47-0FE2-CA253D33E6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83643" y="4805447"/>
            <a:ext cx="2529109" cy="1896832"/>
          </a:xfrm>
          <a:prstGeom prst="rect">
            <a:avLst/>
          </a:prstGeom>
        </p:spPr>
      </p:pic>
      <p:pic>
        <p:nvPicPr>
          <p:cNvPr id="9" name="Picture 8">
            <a:extLst>
              <a:ext uri="{FF2B5EF4-FFF2-40B4-BE49-F238E27FC236}">
                <a16:creationId xmlns:a16="http://schemas.microsoft.com/office/drawing/2014/main" id="{37B78677-2D09-CFC4-ABF9-8F568C0535DF}"/>
              </a:ext>
            </a:extLst>
          </p:cNvPr>
          <p:cNvPicPr>
            <a:picLocks noChangeAspect="1"/>
          </p:cNvPicPr>
          <p:nvPr/>
        </p:nvPicPr>
        <p:blipFill rotWithShape="1">
          <a:blip r:embed="rId8">
            <a:extLst>
              <a:ext uri="{28A0092B-C50C-407E-A947-70E740481C1C}">
                <a14:useLocalDpi xmlns:a14="http://schemas.microsoft.com/office/drawing/2010/main" val="0"/>
              </a:ext>
            </a:extLst>
          </a:blip>
          <a:srcRect l="8936" t="2711" r="18649" b="6118"/>
          <a:stretch/>
        </p:blipFill>
        <p:spPr>
          <a:xfrm>
            <a:off x="6697384" y="492149"/>
            <a:ext cx="2112511" cy="1924889"/>
          </a:xfrm>
          <a:prstGeom prst="rect">
            <a:avLst/>
          </a:prstGeom>
        </p:spPr>
      </p:pic>
      <p:sp>
        <p:nvSpPr>
          <p:cNvPr id="3" name="Rectangle 2">
            <a:extLst>
              <a:ext uri="{FF2B5EF4-FFF2-40B4-BE49-F238E27FC236}">
                <a16:creationId xmlns:a16="http://schemas.microsoft.com/office/drawing/2014/main" id="{CB3FA128-1D21-2FBE-0F1B-6FB25D83EEAD}"/>
              </a:ext>
            </a:extLst>
          </p:cNvPr>
          <p:cNvSpPr/>
          <p:nvPr/>
        </p:nvSpPr>
        <p:spPr>
          <a:xfrm>
            <a:off x="5966345" y="2665283"/>
            <a:ext cx="3302658" cy="646331"/>
          </a:xfrm>
          <a:prstGeom prst="rect">
            <a:avLst/>
          </a:prstGeom>
        </p:spPr>
        <p:txBody>
          <a:bodyPr wrap="square">
            <a:spAutoFit/>
          </a:bodyPr>
          <a:lstStyle/>
          <a:p>
            <a:r>
              <a:rPr lang="en-US" dirty="0">
                <a:solidFill>
                  <a:schemeClr val="bg1"/>
                </a:solidFill>
              </a:rPr>
              <a:t>Email</a:t>
            </a:r>
            <a:r>
              <a:rPr lang="en-US" b="1" dirty="0">
                <a:solidFill>
                  <a:schemeClr val="bg1"/>
                </a:solidFill>
              </a:rPr>
              <a:t>: </a:t>
            </a:r>
            <a:r>
              <a:rPr lang="en-US" b="1" u="sng" dirty="0">
                <a:solidFill>
                  <a:schemeClr val="tx2">
                    <a:lumMod val="60000"/>
                    <a:lumOff val="40000"/>
                  </a:schemeClr>
                </a:solidFill>
              </a:rPr>
              <a:t>storageworldwide@gmail.com</a:t>
            </a:r>
            <a:endParaRPr lang="en-US" b="1" dirty="0"/>
          </a:p>
        </p:txBody>
      </p:sp>
    </p:spTree>
    <p:extLst>
      <p:ext uri="{BB962C8B-B14F-4D97-AF65-F5344CB8AC3E}">
        <p14:creationId xmlns:p14="http://schemas.microsoft.com/office/powerpoint/2010/main" val="398568380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0DA091-3374-9443-B655-D2872D258D28}"/>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B0C32617-475E-80D3-295B-47EE11477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345" y="-680"/>
            <a:ext cx="3177655"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223B23E4-705F-2D63-DE40-E805467FDA01}"/>
              </a:ext>
            </a:extLst>
          </p:cNvPr>
          <p:cNvSpPr>
            <a:spLocks noGrp="1"/>
          </p:cNvSpPr>
          <p:nvPr>
            <p:ph type="title"/>
          </p:nvPr>
        </p:nvSpPr>
        <p:spPr>
          <a:xfrm>
            <a:off x="6211614" y="1010485"/>
            <a:ext cx="2130293" cy="3353959"/>
          </a:xfrm>
        </p:spPr>
        <p:txBody>
          <a:bodyPr vert="horz" lIns="91440" tIns="45720" rIns="91440" bIns="45720" rtlCol="0" anchor="b">
            <a:normAutofit/>
          </a:bodyPr>
          <a:lstStyle/>
          <a:p>
            <a:pPr algn="l">
              <a:lnSpc>
                <a:spcPct val="90000"/>
              </a:lnSpc>
            </a:pPr>
            <a:r>
              <a:rPr lang="en-US" sz="4200" kern="1200" dirty="0">
                <a:solidFill>
                  <a:srgbClr val="FFFFFF"/>
                </a:solidFill>
                <a:latin typeface="+mj-lt"/>
                <a:ea typeface="+mj-ea"/>
                <a:cs typeface="+mj-cs"/>
              </a:rPr>
              <a:t>PHOTOS</a:t>
            </a:r>
          </a:p>
        </p:txBody>
      </p:sp>
      <p:cxnSp>
        <p:nvCxnSpPr>
          <p:cNvPr id="34" name="Straight Connector 33">
            <a:extLst>
              <a:ext uri="{FF2B5EF4-FFF2-40B4-BE49-F238E27FC236}">
                <a16:creationId xmlns:a16="http://schemas.microsoft.com/office/drawing/2014/main" id="{7CA33EF7-1F0C-3077-69EC-56D5B34F06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6015556"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112032-142B-FABA-F853-797BED18FF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9"/>
            <a:ext cx="6085489"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64BB0B7-2251-A819-3C88-16512AD201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823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FEAE3E-EC6B-B7F1-8861-22DA06588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15556"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64B278-A4A4-585A-7670-BDF3614A3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55477" y="4571549"/>
            <a:ext cx="1419521"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7E03F75-0E22-1B66-CA1F-208FF0FD5885}"/>
              </a:ext>
            </a:extLst>
          </p:cNvPr>
          <p:cNvGrpSpPr/>
          <p:nvPr/>
        </p:nvGrpSpPr>
        <p:grpSpPr>
          <a:xfrm>
            <a:off x="130134" y="2464810"/>
            <a:ext cx="2843917" cy="1957116"/>
            <a:chOff x="304800" y="304800"/>
            <a:chExt cx="2590800" cy="2946399"/>
          </a:xfrm>
        </p:grpSpPr>
        <p:pic>
          <p:nvPicPr>
            <p:cNvPr id="9" name="Content Placeholder 7" descr="WINE LOCKERS.jpg">
              <a:extLst>
                <a:ext uri="{FF2B5EF4-FFF2-40B4-BE49-F238E27FC236}">
                  <a16:creationId xmlns:a16="http://schemas.microsoft.com/office/drawing/2014/main" id="{D131836B-87D4-25CA-5B08-492B2ECE2310}"/>
                </a:ext>
              </a:extLst>
            </p:cNvPr>
            <p:cNvPicPr>
              <a:picLocks noChangeAspect="1"/>
            </p:cNvPicPr>
            <p:nvPr/>
          </p:nvPicPr>
          <p:blipFill>
            <a:blip r:embed="rId2" cstate="print"/>
            <a:stretch>
              <a:fillRect/>
            </a:stretch>
          </p:blipFill>
          <p:spPr>
            <a:xfrm>
              <a:off x="304800" y="304800"/>
              <a:ext cx="2590800" cy="2946399"/>
            </a:xfrm>
            <a:prstGeom prst="rect">
              <a:avLst/>
            </a:prstGeom>
            <a:ln>
              <a:solidFill>
                <a:schemeClr val="tx1"/>
              </a:solidFill>
            </a:ln>
          </p:spPr>
        </p:pic>
        <p:sp>
          <p:nvSpPr>
            <p:cNvPr id="12" name="TextBox 11">
              <a:extLst>
                <a:ext uri="{FF2B5EF4-FFF2-40B4-BE49-F238E27FC236}">
                  <a16:creationId xmlns:a16="http://schemas.microsoft.com/office/drawing/2014/main" id="{8F61FA75-253D-2519-79E3-88DFBAFDB704}"/>
                </a:ext>
              </a:extLst>
            </p:cNvPr>
            <p:cNvSpPr txBox="1"/>
            <p:nvPr/>
          </p:nvSpPr>
          <p:spPr>
            <a:xfrm>
              <a:off x="457200" y="2590801"/>
              <a:ext cx="2362200" cy="646331"/>
            </a:xfrm>
            <a:prstGeom prst="rect">
              <a:avLst/>
            </a:prstGeom>
            <a:noFill/>
          </p:spPr>
          <p:txBody>
            <a:bodyPr wrap="square" rtlCol="0">
              <a:spAutoFit/>
            </a:bodyPr>
            <a:lstStyle/>
            <a:p>
              <a:pPr defTabSz="484632">
                <a:spcAft>
                  <a:spcPts val="600"/>
                </a:spcAft>
              </a:pPr>
              <a:r>
                <a:rPr lang="en-US" sz="954" kern="1200">
                  <a:solidFill>
                    <a:srgbClr val="FFFF00"/>
                  </a:solidFill>
                  <a:latin typeface="+mn-lt"/>
                  <a:ea typeface="+mn-ea"/>
                  <a:cs typeface="+mn-cs"/>
                </a:rPr>
                <a:t>WINE LOCKERS-HOUSTON TX</a:t>
              </a:r>
              <a:endParaRPr lang="en-US">
                <a:solidFill>
                  <a:srgbClr val="FFFF00"/>
                </a:solidFill>
              </a:endParaRPr>
            </a:p>
          </p:txBody>
        </p:sp>
      </p:grpSp>
      <p:grpSp>
        <p:nvGrpSpPr>
          <p:cNvPr id="21" name="Group 20">
            <a:extLst>
              <a:ext uri="{FF2B5EF4-FFF2-40B4-BE49-F238E27FC236}">
                <a16:creationId xmlns:a16="http://schemas.microsoft.com/office/drawing/2014/main" id="{238779F0-14D2-0884-1232-67133FAA2B9D}"/>
              </a:ext>
            </a:extLst>
          </p:cNvPr>
          <p:cNvGrpSpPr/>
          <p:nvPr/>
        </p:nvGrpSpPr>
        <p:grpSpPr>
          <a:xfrm>
            <a:off x="3177653" y="4697113"/>
            <a:ext cx="2714503" cy="2005824"/>
            <a:chOff x="3505200" y="1219200"/>
            <a:chExt cx="1658800" cy="2340338"/>
          </a:xfrm>
        </p:grpSpPr>
        <p:pic>
          <p:nvPicPr>
            <p:cNvPr id="11" name="Content Placeholder 9" descr="LOCKERS.jpg">
              <a:extLst>
                <a:ext uri="{FF2B5EF4-FFF2-40B4-BE49-F238E27FC236}">
                  <a16:creationId xmlns:a16="http://schemas.microsoft.com/office/drawing/2014/main" id="{40310213-5BCF-8110-9039-52701096EDCD}"/>
                </a:ext>
              </a:extLst>
            </p:cNvPr>
            <p:cNvPicPr>
              <a:picLocks noChangeAspect="1"/>
            </p:cNvPicPr>
            <p:nvPr/>
          </p:nvPicPr>
          <p:blipFill>
            <a:blip r:embed="rId3" cstate="print"/>
            <a:stretch>
              <a:fillRect/>
            </a:stretch>
          </p:blipFill>
          <p:spPr>
            <a:xfrm>
              <a:off x="3505200" y="1219200"/>
              <a:ext cx="1658800" cy="2340338"/>
            </a:xfrm>
            <a:prstGeom prst="rect">
              <a:avLst/>
            </a:prstGeom>
            <a:ln>
              <a:solidFill>
                <a:schemeClr val="tx1">
                  <a:alpha val="99000"/>
                </a:schemeClr>
              </a:solidFill>
            </a:ln>
          </p:spPr>
        </p:pic>
        <p:sp>
          <p:nvSpPr>
            <p:cNvPr id="13" name="TextBox 12">
              <a:extLst>
                <a:ext uri="{FF2B5EF4-FFF2-40B4-BE49-F238E27FC236}">
                  <a16:creationId xmlns:a16="http://schemas.microsoft.com/office/drawing/2014/main" id="{5D25590A-8947-4138-7CEA-FAC495C8039D}"/>
                </a:ext>
              </a:extLst>
            </p:cNvPr>
            <p:cNvSpPr txBox="1"/>
            <p:nvPr/>
          </p:nvSpPr>
          <p:spPr>
            <a:xfrm>
              <a:off x="3657600" y="2895600"/>
              <a:ext cx="1447800" cy="646331"/>
            </a:xfrm>
            <a:prstGeom prst="rect">
              <a:avLst/>
            </a:prstGeom>
            <a:noFill/>
          </p:spPr>
          <p:txBody>
            <a:bodyPr wrap="square" rtlCol="0">
              <a:spAutoFit/>
            </a:bodyPr>
            <a:lstStyle/>
            <a:p>
              <a:pPr defTabSz="557784">
                <a:spcAft>
                  <a:spcPts val="600"/>
                </a:spcAft>
              </a:pPr>
              <a:r>
                <a:rPr lang="en-US" sz="1098" kern="1200">
                  <a:solidFill>
                    <a:srgbClr val="FFFF00"/>
                  </a:solidFill>
                  <a:latin typeface="+mn-lt"/>
                  <a:ea typeface="+mn-ea"/>
                  <a:cs typeface="+mn-cs"/>
                </a:rPr>
                <a:t>LOCKERS – AUSTIN -TX</a:t>
              </a:r>
              <a:endParaRPr lang="en-US">
                <a:solidFill>
                  <a:srgbClr val="FFFF00"/>
                </a:solidFill>
              </a:endParaRPr>
            </a:p>
          </p:txBody>
        </p:sp>
      </p:grpSp>
      <p:grpSp>
        <p:nvGrpSpPr>
          <p:cNvPr id="27" name="Group 26">
            <a:extLst>
              <a:ext uri="{FF2B5EF4-FFF2-40B4-BE49-F238E27FC236}">
                <a16:creationId xmlns:a16="http://schemas.microsoft.com/office/drawing/2014/main" id="{ABB8E4EA-7DA8-D8BD-27FF-313FA3ACB1BD}"/>
              </a:ext>
            </a:extLst>
          </p:cNvPr>
          <p:cNvGrpSpPr/>
          <p:nvPr/>
        </p:nvGrpSpPr>
        <p:grpSpPr>
          <a:xfrm>
            <a:off x="3177655" y="2464810"/>
            <a:ext cx="2788681" cy="1981177"/>
            <a:chOff x="3124200" y="3886200"/>
            <a:chExt cx="1800493" cy="2703731"/>
          </a:xfrm>
        </p:grpSpPr>
        <p:pic>
          <p:nvPicPr>
            <p:cNvPr id="16" name="Content Placeholder 13" descr="MOBILE HOMES.jpg">
              <a:extLst>
                <a:ext uri="{FF2B5EF4-FFF2-40B4-BE49-F238E27FC236}">
                  <a16:creationId xmlns:a16="http://schemas.microsoft.com/office/drawing/2014/main" id="{342E405E-B672-8B7A-CE51-0DC78924369D}"/>
                </a:ext>
              </a:extLst>
            </p:cNvPr>
            <p:cNvPicPr>
              <a:picLocks noChangeAspect="1"/>
            </p:cNvPicPr>
            <p:nvPr/>
          </p:nvPicPr>
          <p:blipFill>
            <a:blip r:embed="rId4" cstate="print"/>
            <a:stretch>
              <a:fillRect/>
            </a:stretch>
          </p:blipFill>
          <p:spPr>
            <a:xfrm>
              <a:off x="3124200" y="3886200"/>
              <a:ext cx="1752600" cy="2664372"/>
            </a:xfrm>
            <a:prstGeom prst="rect">
              <a:avLst/>
            </a:prstGeom>
            <a:ln>
              <a:solidFill>
                <a:schemeClr val="tx1"/>
              </a:solidFill>
            </a:ln>
          </p:spPr>
        </p:pic>
        <p:sp>
          <p:nvSpPr>
            <p:cNvPr id="17" name="TextBox 16">
              <a:extLst>
                <a:ext uri="{FF2B5EF4-FFF2-40B4-BE49-F238E27FC236}">
                  <a16:creationId xmlns:a16="http://schemas.microsoft.com/office/drawing/2014/main" id="{D9F0850C-A3E9-9993-1241-643E4FF980B8}"/>
                </a:ext>
              </a:extLst>
            </p:cNvPr>
            <p:cNvSpPr txBox="1"/>
            <p:nvPr/>
          </p:nvSpPr>
          <p:spPr>
            <a:xfrm>
              <a:off x="3124200" y="5943600"/>
              <a:ext cx="1800493" cy="646331"/>
            </a:xfrm>
            <a:prstGeom prst="rect">
              <a:avLst/>
            </a:prstGeom>
            <a:noFill/>
          </p:spPr>
          <p:txBody>
            <a:bodyPr wrap="none" rtlCol="0">
              <a:spAutoFit/>
            </a:bodyPr>
            <a:lstStyle/>
            <a:p>
              <a:pPr defTabSz="576072">
                <a:spcAft>
                  <a:spcPts val="600"/>
                </a:spcAft>
              </a:pPr>
              <a:r>
                <a:rPr lang="en-US" sz="1134" kern="1200" dirty="0">
                  <a:solidFill>
                    <a:srgbClr val="FFFF00"/>
                  </a:solidFill>
                  <a:latin typeface="+mn-lt"/>
                  <a:ea typeface="+mn-ea"/>
                  <a:cs typeface="+mn-cs"/>
                </a:rPr>
                <a:t>MOBILE HOMES</a:t>
              </a:r>
            </a:p>
            <a:p>
              <a:pPr defTabSz="576072">
                <a:spcAft>
                  <a:spcPts val="600"/>
                </a:spcAft>
              </a:pPr>
              <a:r>
                <a:rPr lang="en-US" sz="1134" kern="1200" dirty="0">
                  <a:solidFill>
                    <a:srgbClr val="FFFF00"/>
                  </a:solidFill>
                  <a:latin typeface="+mn-lt"/>
                  <a:ea typeface="+mn-ea"/>
                  <a:cs typeface="+mn-cs"/>
                </a:rPr>
                <a:t>GARDEN CITY-GA</a:t>
              </a:r>
              <a:endParaRPr lang="en-US" dirty="0">
                <a:solidFill>
                  <a:srgbClr val="FFFF00"/>
                </a:solidFill>
              </a:endParaRPr>
            </a:p>
          </p:txBody>
        </p:sp>
      </p:grpSp>
      <p:grpSp>
        <p:nvGrpSpPr>
          <p:cNvPr id="26" name="Group 25">
            <a:extLst>
              <a:ext uri="{FF2B5EF4-FFF2-40B4-BE49-F238E27FC236}">
                <a16:creationId xmlns:a16="http://schemas.microsoft.com/office/drawing/2014/main" id="{479E2607-769A-E4B1-5CBD-4E1BEB0C4BBA}"/>
              </a:ext>
            </a:extLst>
          </p:cNvPr>
          <p:cNvGrpSpPr/>
          <p:nvPr/>
        </p:nvGrpSpPr>
        <p:grpSpPr>
          <a:xfrm>
            <a:off x="130135" y="4721173"/>
            <a:ext cx="2788690" cy="1929041"/>
            <a:chOff x="5334000" y="3505200"/>
            <a:chExt cx="3338513" cy="2698749"/>
          </a:xfrm>
        </p:grpSpPr>
        <p:pic>
          <p:nvPicPr>
            <p:cNvPr id="18" name="Content Placeholder 15" descr="SKY LOCKERS.jpg">
              <a:extLst>
                <a:ext uri="{FF2B5EF4-FFF2-40B4-BE49-F238E27FC236}">
                  <a16:creationId xmlns:a16="http://schemas.microsoft.com/office/drawing/2014/main" id="{C73683F5-AFF6-B48B-6633-2ED9C84D3B0A}"/>
                </a:ext>
              </a:extLst>
            </p:cNvPr>
            <p:cNvPicPr>
              <a:picLocks noChangeAspect="1"/>
            </p:cNvPicPr>
            <p:nvPr/>
          </p:nvPicPr>
          <p:blipFill>
            <a:blip r:embed="rId5" cstate="print"/>
            <a:stretch>
              <a:fillRect/>
            </a:stretch>
          </p:blipFill>
          <p:spPr>
            <a:xfrm>
              <a:off x="5334000" y="3505200"/>
              <a:ext cx="3338513" cy="2698749"/>
            </a:xfrm>
            <a:prstGeom prst="rect">
              <a:avLst/>
            </a:prstGeom>
          </p:spPr>
        </p:pic>
        <p:sp>
          <p:nvSpPr>
            <p:cNvPr id="19" name="TextBox 18">
              <a:extLst>
                <a:ext uri="{FF2B5EF4-FFF2-40B4-BE49-F238E27FC236}">
                  <a16:creationId xmlns:a16="http://schemas.microsoft.com/office/drawing/2014/main" id="{15547FBD-9C80-9576-561E-0A7B3DD25AD0}"/>
                </a:ext>
              </a:extLst>
            </p:cNvPr>
            <p:cNvSpPr txBox="1"/>
            <p:nvPr/>
          </p:nvSpPr>
          <p:spPr>
            <a:xfrm>
              <a:off x="5486400" y="5791200"/>
              <a:ext cx="2935355" cy="369332"/>
            </a:xfrm>
            <a:prstGeom prst="rect">
              <a:avLst/>
            </a:prstGeom>
            <a:noFill/>
          </p:spPr>
          <p:txBody>
            <a:bodyPr wrap="none" rtlCol="0">
              <a:spAutoFit/>
            </a:bodyPr>
            <a:lstStyle/>
            <a:p>
              <a:pPr defTabSz="530352">
                <a:spcAft>
                  <a:spcPts val="600"/>
                </a:spcAft>
              </a:pPr>
              <a:r>
                <a:rPr lang="en-US" sz="1044" kern="1200">
                  <a:solidFill>
                    <a:srgbClr val="FFFF00"/>
                  </a:solidFill>
                  <a:latin typeface="+mn-lt"/>
                  <a:ea typeface="+mn-ea"/>
                  <a:cs typeface="+mn-cs"/>
                </a:rPr>
                <a:t>SKY LOCKERS-UNION CITY- NJ</a:t>
              </a:r>
              <a:endParaRPr lang="en-US">
                <a:solidFill>
                  <a:srgbClr val="FFFF00"/>
                </a:solidFill>
              </a:endParaRPr>
            </a:p>
          </p:txBody>
        </p:sp>
      </p:grpSp>
      <p:grpSp>
        <p:nvGrpSpPr>
          <p:cNvPr id="8" name="Group 7">
            <a:extLst>
              <a:ext uri="{FF2B5EF4-FFF2-40B4-BE49-F238E27FC236}">
                <a16:creationId xmlns:a16="http://schemas.microsoft.com/office/drawing/2014/main" id="{40E24030-DCE1-08A8-8E06-ED8F56D13CC9}"/>
              </a:ext>
            </a:extLst>
          </p:cNvPr>
          <p:cNvGrpSpPr/>
          <p:nvPr/>
        </p:nvGrpSpPr>
        <p:grpSpPr>
          <a:xfrm>
            <a:off x="111826" y="147087"/>
            <a:ext cx="2862221" cy="2020254"/>
            <a:chOff x="5943600" y="1371600"/>
            <a:chExt cx="2514600" cy="1885950"/>
          </a:xfrm>
        </p:grpSpPr>
        <p:pic>
          <p:nvPicPr>
            <p:cNvPr id="5" name="Content Placeholder 11" descr="FRAMING.jpg">
              <a:extLst>
                <a:ext uri="{FF2B5EF4-FFF2-40B4-BE49-F238E27FC236}">
                  <a16:creationId xmlns:a16="http://schemas.microsoft.com/office/drawing/2014/main" id="{1E5437B1-7DBD-BB16-4298-080C5599D747}"/>
                </a:ext>
              </a:extLst>
            </p:cNvPr>
            <p:cNvPicPr>
              <a:picLocks noChangeAspect="1"/>
            </p:cNvPicPr>
            <p:nvPr/>
          </p:nvPicPr>
          <p:blipFill>
            <a:blip r:embed="rId6" cstate="print"/>
            <a:stretch>
              <a:fillRect/>
            </a:stretch>
          </p:blipFill>
          <p:spPr>
            <a:xfrm>
              <a:off x="5943600" y="1371600"/>
              <a:ext cx="2514600" cy="1885950"/>
            </a:xfrm>
            <a:prstGeom prst="rect">
              <a:avLst/>
            </a:prstGeom>
            <a:ln>
              <a:solidFill>
                <a:schemeClr val="tx1"/>
              </a:solidFill>
            </a:ln>
          </p:spPr>
        </p:pic>
        <p:sp>
          <p:nvSpPr>
            <p:cNvPr id="31" name="TextBox 30">
              <a:extLst>
                <a:ext uri="{FF2B5EF4-FFF2-40B4-BE49-F238E27FC236}">
                  <a16:creationId xmlns:a16="http://schemas.microsoft.com/office/drawing/2014/main" id="{BD08DF93-07C5-39ED-982F-BDCDE877FAEB}"/>
                </a:ext>
              </a:extLst>
            </p:cNvPr>
            <p:cNvSpPr txBox="1"/>
            <p:nvPr/>
          </p:nvSpPr>
          <p:spPr>
            <a:xfrm>
              <a:off x="6096000" y="2819400"/>
              <a:ext cx="2271519" cy="369332"/>
            </a:xfrm>
            <a:prstGeom prst="rect">
              <a:avLst/>
            </a:prstGeom>
            <a:noFill/>
          </p:spPr>
          <p:txBody>
            <a:bodyPr wrap="none" rtlCol="0">
              <a:spAutoFit/>
            </a:bodyPr>
            <a:lstStyle/>
            <a:p>
              <a:pPr defTabSz="868131">
                <a:spcAft>
                  <a:spcPts val="606"/>
                </a:spcAft>
              </a:pPr>
              <a:r>
                <a:rPr lang="en-US" sz="1709" kern="1200">
                  <a:solidFill>
                    <a:srgbClr val="585800"/>
                  </a:solidFill>
                  <a:latin typeface="+mn-lt"/>
                  <a:ea typeface="+mn-ea"/>
                  <a:cs typeface="+mn-cs"/>
                </a:rPr>
                <a:t>FRAMING –COCOA -FL</a:t>
              </a:r>
              <a:endParaRPr lang="en-US">
                <a:solidFill>
                  <a:srgbClr val="FFFF00"/>
                </a:solidFill>
              </a:endParaRPr>
            </a:p>
          </p:txBody>
        </p:sp>
      </p:grpSp>
      <p:grpSp>
        <p:nvGrpSpPr>
          <p:cNvPr id="23" name="Group 22"/>
          <p:cNvGrpSpPr/>
          <p:nvPr/>
        </p:nvGrpSpPr>
        <p:grpSpPr>
          <a:xfrm>
            <a:off x="3161950" y="94359"/>
            <a:ext cx="2779789" cy="2050201"/>
            <a:chOff x="304800" y="3505200"/>
            <a:chExt cx="3196186" cy="3124200"/>
          </a:xfrm>
        </p:grpSpPr>
        <p:pic>
          <p:nvPicPr>
            <p:cNvPr id="20" name="Content Placeholder 17" descr="REPLACEMENT DOORS-SC.jpg"/>
            <p:cNvPicPr>
              <a:picLocks noChangeAspect="1"/>
            </p:cNvPicPr>
            <p:nvPr/>
          </p:nvPicPr>
          <p:blipFill>
            <a:blip r:embed="rId7" cstate="print"/>
            <a:stretch>
              <a:fillRect/>
            </a:stretch>
          </p:blipFill>
          <p:spPr>
            <a:xfrm>
              <a:off x="304800" y="3505200"/>
              <a:ext cx="3196186" cy="3124200"/>
            </a:xfrm>
            <a:prstGeom prst="rect">
              <a:avLst/>
            </a:prstGeom>
            <a:ln>
              <a:solidFill>
                <a:schemeClr val="tx1"/>
              </a:solidFill>
            </a:ln>
          </p:spPr>
        </p:pic>
        <p:sp>
          <p:nvSpPr>
            <p:cNvPr id="22" name="TextBox 21"/>
            <p:cNvSpPr txBox="1"/>
            <p:nvPr/>
          </p:nvSpPr>
          <p:spPr>
            <a:xfrm>
              <a:off x="404681" y="6238875"/>
              <a:ext cx="2996423" cy="378565"/>
            </a:xfrm>
            <a:prstGeom prst="rect">
              <a:avLst/>
            </a:prstGeom>
            <a:noFill/>
          </p:spPr>
          <p:txBody>
            <a:bodyPr wrap="square" rtlCol="0">
              <a:spAutoFit/>
            </a:bodyPr>
            <a:lstStyle/>
            <a:p>
              <a:pPr defTabSz="375636">
                <a:spcAft>
                  <a:spcPts val="474"/>
                </a:spcAft>
              </a:pPr>
              <a:r>
                <a:rPr lang="en-US" sz="739" kern="1200">
                  <a:solidFill>
                    <a:srgbClr val="FFFF00"/>
                  </a:solidFill>
                  <a:latin typeface="+mn-lt"/>
                  <a:ea typeface="+mn-ea"/>
                  <a:cs typeface="+mn-cs"/>
                </a:rPr>
                <a:t>REPLACEMENT DOORS </a:t>
              </a:r>
              <a:endParaRPr lang="en-US">
                <a:solidFill>
                  <a:srgbClr val="FFFF00"/>
                </a:solidFill>
              </a:endParaRPr>
            </a:p>
          </p:txBody>
        </p:sp>
      </p:grpSp>
      <p:pic>
        <p:nvPicPr>
          <p:cNvPr id="7" name="Picture 6">
            <a:extLst>
              <a:ext uri="{FF2B5EF4-FFF2-40B4-BE49-F238E27FC236}">
                <a16:creationId xmlns:a16="http://schemas.microsoft.com/office/drawing/2014/main" id="{7A660BE6-5C1B-DB6D-5AC4-3C0944C58AFB}"/>
              </a:ext>
            </a:extLst>
          </p:cNvPr>
          <p:cNvPicPr>
            <a:picLocks noChangeAspect="1"/>
          </p:cNvPicPr>
          <p:nvPr/>
        </p:nvPicPr>
        <p:blipFill rotWithShape="1">
          <a:blip r:embed="rId8">
            <a:extLst>
              <a:ext uri="{28A0092B-C50C-407E-A947-70E740481C1C}">
                <a14:useLocalDpi xmlns:a14="http://schemas.microsoft.com/office/drawing/2010/main" val="0"/>
              </a:ext>
            </a:extLst>
          </a:blip>
          <a:srcRect l="8936" t="2711" r="18649" b="6118"/>
          <a:stretch/>
        </p:blipFill>
        <p:spPr>
          <a:xfrm>
            <a:off x="6697384" y="492149"/>
            <a:ext cx="1967711" cy="1792949"/>
          </a:xfrm>
          <a:prstGeom prst="rect">
            <a:avLst/>
          </a:prstGeom>
        </p:spPr>
      </p:pic>
      <p:sp>
        <p:nvSpPr>
          <p:cNvPr id="3" name="Rectangle 2">
            <a:extLst>
              <a:ext uri="{FF2B5EF4-FFF2-40B4-BE49-F238E27FC236}">
                <a16:creationId xmlns:a16="http://schemas.microsoft.com/office/drawing/2014/main" id="{857F45F5-5E5A-83CF-F80D-6DDCC1988490}"/>
              </a:ext>
            </a:extLst>
          </p:cNvPr>
          <p:cNvSpPr/>
          <p:nvPr/>
        </p:nvSpPr>
        <p:spPr>
          <a:xfrm>
            <a:off x="5966345" y="2665283"/>
            <a:ext cx="3302658" cy="646331"/>
          </a:xfrm>
          <a:prstGeom prst="rect">
            <a:avLst/>
          </a:prstGeom>
        </p:spPr>
        <p:txBody>
          <a:bodyPr wrap="square">
            <a:spAutoFit/>
          </a:bodyPr>
          <a:lstStyle/>
          <a:p>
            <a:r>
              <a:rPr lang="en-US" dirty="0">
                <a:solidFill>
                  <a:schemeClr val="bg1"/>
                </a:solidFill>
              </a:rPr>
              <a:t>Email</a:t>
            </a:r>
            <a:r>
              <a:rPr lang="en-US" b="1" dirty="0">
                <a:solidFill>
                  <a:schemeClr val="bg1"/>
                </a:solidFill>
              </a:rPr>
              <a:t>: </a:t>
            </a:r>
            <a:r>
              <a:rPr lang="en-US" b="1" u="sng" dirty="0">
                <a:solidFill>
                  <a:schemeClr val="tx2">
                    <a:lumMod val="60000"/>
                    <a:lumOff val="40000"/>
                  </a:schemeClr>
                </a:solidFill>
              </a:rPr>
              <a:t>storageworldwide@gmail.com</a:t>
            </a:r>
            <a:endParaRPr lang="en-US" b="1" dirty="0"/>
          </a:p>
        </p:txBody>
      </p:sp>
    </p:spTree>
    <p:extLst>
      <p:ext uri="{BB962C8B-B14F-4D97-AF65-F5344CB8AC3E}">
        <p14:creationId xmlns:p14="http://schemas.microsoft.com/office/powerpoint/2010/main" val="1513168425"/>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TM16401371[[fn=Atlas]]</Template>
  <TotalTime>485</TotalTime>
  <Words>436</Words>
  <Application>Microsoft Office PowerPoint</Application>
  <PresentationFormat>On-screen Show (4:3)</PresentationFormat>
  <Paragraphs>98</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ABOUT US</vt:lpstr>
      <vt:lpstr>RECENT PROJECTS</vt:lpstr>
      <vt:lpstr>PHOTOS</vt:lpstr>
      <vt:lpstr>PHOTOS</vt:lpstr>
      <vt:lpstr>PHOTOS</vt:lpstr>
      <vt:lpstr>PHOTOS</vt:lpstr>
      <vt:lpstr>PHOTOS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storageworldwide</dc:creator>
  <cp:lastModifiedBy>SANDRA DUARTE</cp:lastModifiedBy>
  <cp:revision>28</cp:revision>
  <dcterms:created xsi:type="dcterms:W3CDTF">2022-02-22T17:29:38Z</dcterms:created>
  <dcterms:modified xsi:type="dcterms:W3CDTF">2024-04-10T17:57:09Z</dcterms:modified>
</cp:coreProperties>
</file>